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57" r:id="rId4"/>
    <p:sldId id="258" r:id="rId5"/>
    <p:sldId id="259" r:id="rId6"/>
    <p:sldId id="261" r:id="rId7"/>
    <p:sldId id="260" r:id="rId8"/>
    <p:sldId id="262" r:id="rId9"/>
    <p:sldId id="263" r:id="rId10"/>
    <p:sldId id="264" r:id="rId11"/>
    <p:sldId id="265" r:id="rId12"/>
    <p:sldId id="266" r:id="rId13"/>
    <p:sldId id="267" r:id="rId14"/>
    <p:sldId id="268" r:id="rId15"/>
    <p:sldId id="269" r:id="rId16"/>
    <p:sldId id="270" r:id="rId17"/>
    <p:sldId id="271" r:id="rId18"/>
    <p:sldId id="273" r:id="rId19"/>
    <p:sldId id="272" r:id="rId20"/>
    <p:sldId id="274" r:id="rId21"/>
    <p:sldId id="275" r:id="rId22"/>
    <p:sldId id="283" r:id="rId23"/>
    <p:sldId id="276" r:id="rId24"/>
    <p:sldId id="277" r:id="rId25"/>
    <p:sldId id="278" r:id="rId26"/>
    <p:sldId id="279" r:id="rId27"/>
    <p:sldId id="280" r:id="rId28"/>
    <p:sldId id="281"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FB576E2-AC3B-4D00-8674-E2A51A52AC43}"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B9B29-8C29-43D6-9250-17851D8A2D02}"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B576E2-AC3B-4D00-8674-E2A51A52AC43}"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B9B29-8C29-43D6-9250-17851D8A2D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B576E2-AC3B-4D00-8674-E2A51A52AC43}" type="datetimeFigureOut">
              <a:rPr lang="en-US" smtClean="0"/>
              <a:t>7/9/2015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49B9B29-8C29-43D6-9250-17851D8A2D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B576E2-AC3B-4D00-8674-E2A51A52AC43}"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B9B29-8C29-43D6-9250-17851D8A2D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B576E2-AC3B-4D00-8674-E2A51A52AC43}"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B9B29-8C29-43D6-9250-17851D8A2D0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B576E2-AC3B-4D00-8674-E2A51A52AC43}" type="datetimeFigureOut">
              <a:rPr lang="en-US" smtClean="0"/>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B9B29-8C29-43D6-9250-17851D8A2D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FB576E2-AC3B-4D00-8674-E2A51A52AC43}" type="datetimeFigureOut">
              <a:rPr lang="en-US" smtClean="0"/>
              <a:t>7/9/2015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B9B29-8C29-43D6-9250-17851D8A2D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B576E2-AC3B-4D00-8674-E2A51A52AC43}" type="datetimeFigureOut">
              <a:rPr lang="en-US" smtClean="0"/>
              <a:t>7/9/2015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B9B29-8C29-43D6-9250-17851D8A2D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576E2-AC3B-4D00-8674-E2A51A52AC43}" type="datetimeFigureOut">
              <a:rPr lang="en-US" smtClean="0"/>
              <a:t>7/9/2015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B9B29-8C29-43D6-9250-17851D8A2D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B576E2-AC3B-4D00-8674-E2A51A52AC43}" type="datetimeFigureOut">
              <a:rPr lang="en-US" smtClean="0"/>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B9B29-8C29-43D6-9250-17851D8A2D02}"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FB576E2-AC3B-4D00-8674-E2A51A52AC43}" type="datetimeFigureOut">
              <a:rPr lang="en-US" smtClean="0"/>
              <a:t>7/9/2015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49B9B29-8C29-43D6-9250-17851D8A2D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FB576E2-AC3B-4D00-8674-E2A51A52AC43}" type="datetimeFigureOut">
              <a:rPr lang="en-US" smtClean="0"/>
              <a:t>7/9/2015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49B9B29-8C29-43D6-9250-17851D8A2D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lickers.com/help#app-create-question"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lickers.uservoice.com/forums/194176-ideas/suggestions/5485765-save-all-polling-results-to-a-spreadsheet" TargetMode="External"/><Relationship Id="rId2" Type="http://schemas.openxmlformats.org/officeDocument/2006/relationships/hyperlink" Target="http://plickers.uservoice.com/forums/194176-ideas/suggestions/5663809-view-data-by-student" TargetMode="External"/><Relationship Id="rId1" Type="http://schemas.openxmlformats.org/officeDocument/2006/relationships/slideLayout" Target="../slideLayouts/slideLayout2.xml"/><Relationship Id="rId5" Type="http://schemas.openxmlformats.org/officeDocument/2006/relationships/image" Target="../media/image29.tmp"/><Relationship Id="rId4" Type="http://schemas.openxmlformats.org/officeDocument/2006/relationships/image" Target="../media/image28.tmp"/></Relationships>
</file>

<file path=ppt/slides/_rels/slide27.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lickers.com/cards" TargetMode="External"/><Relationship Id="rId2" Type="http://schemas.openxmlformats.org/officeDocument/2006/relationships/hyperlink" Target="https://plickers.com/PlickersCards_2up.pdf" TargetMode="External"/><Relationship Id="rId1" Type="http://schemas.openxmlformats.org/officeDocument/2006/relationships/slideLayout" Target="../slideLayouts/slideLayout2.xml"/><Relationship Id="rId5" Type="http://schemas.openxmlformats.org/officeDocument/2006/relationships/image" Target="../media/image9.tmp"/><Relationship Id="rId4" Type="http://schemas.openxmlformats.org/officeDocument/2006/relationships/image" Target="../media/image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Formative Assessment with </a:t>
            </a:r>
            <a:r>
              <a:rPr lang="en-US" dirty="0" err="1" smtClean="0"/>
              <a:t>Plickers</a:t>
            </a:r>
            <a:r>
              <a:rPr lang="en-US" dirty="0" smtClean="0"/>
              <a:t>!</a:t>
            </a:r>
            <a:endParaRPr lang="en-US" dirty="0"/>
          </a:p>
        </p:txBody>
      </p:sp>
      <p:sp>
        <p:nvSpPr>
          <p:cNvPr id="3" name="Subtitle 2"/>
          <p:cNvSpPr>
            <a:spLocks noGrp="1"/>
          </p:cNvSpPr>
          <p:nvPr>
            <p:ph type="subTitle" idx="1"/>
          </p:nvPr>
        </p:nvSpPr>
        <p:spPr/>
        <p:txBody>
          <a:bodyPr/>
          <a:lstStyle/>
          <a:p>
            <a:r>
              <a:rPr lang="en-US" dirty="0" smtClean="0"/>
              <a:t>Heather Gabel</a:t>
            </a:r>
          </a:p>
          <a:p>
            <a:r>
              <a:rPr lang="en-US" dirty="0" smtClean="0"/>
              <a:t>Math Department Chair</a:t>
            </a:r>
          </a:p>
          <a:p>
            <a:r>
              <a:rPr lang="en-US" dirty="0" smtClean="0"/>
              <a:t>Harrison High School</a:t>
            </a:r>
            <a:endParaRPr lang="en-US" dirty="0"/>
          </a:p>
        </p:txBody>
      </p:sp>
    </p:spTree>
    <p:extLst>
      <p:ext uri="{BB962C8B-B14F-4D97-AF65-F5344CB8AC3E}">
        <p14:creationId xmlns:p14="http://schemas.microsoft.com/office/powerpoint/2010/main" val="129868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on </a:t>
            </a:r>
            <a:r>
              <a:rPr lang="en-US" dirty="0" err="1" smtClean="0"/>
              <a:t>Plickers</a:t>
            </a:r>
            <a:r>
              <a:rPr lang="en-US" dirty="0" smtClean="0"/>
              <a:t> Cards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solidFill>
                  <a:schemeClr val="tx2"/>
                </a:solidFill>
              </a:rPr>
              <a:t>Q: Can I use the same card set for multiple classes</a:t>
            </a:r>
            <a:r>
              <a:rPr lang="en-US" b="1" dirty="0" smtClean="0">
                <a:solidFill>
                  <a:schemeClr val="tx2"/>
                </a:solidFill>
              </a:rPr>
              <a:t>?</a:t>
            </a:r>
          </a:p>
          <a:p>
            <a:pPr marL="118872" indent="0">
              <a:buNone/>
            </a:pPr>
            <a:endParaRPr lang="en-US" b="1" dirty="0">
              <a:solidFill>
                <a:schemeClr val="tx2"/>
              </a:solidFill>
            </a:endParaRPr>
          </a:p>
          <a:p>
            <a:r>
              <a:rPr lang="en-US" dirty="0">
                <a:solidFill>
                  <a:schemeClr val="tx2"/>
                </a:solidFill>
              </a:rPr>
              <a:t>A: Yes, you would simply use the same set (or print out multiples of the same set) of cards across the classes. </a:t>
            </a:r>
            <a:r>
              <a:rPr lang="en-US" dirty="0" err="1">
                <a:solidFill>
                  <a:schemeClr val="tx2"/>
                </a:solidFill>
              </a:rPr>
              <a:t>Plickers</a:t>
            </a:r>
            <a:r>
              <a:rPr lang="en-US" dirty="0">
                <a:solidFill>
                  <a:schemeClr val="tx2"/>
                </a:solidFill>
              </a:rPr>
              <a:t> will let you assign cards to students in each class, so you might have, for example, six #1 cards assigned to six different students. Since they're not in the same class period at the same time, the #1 card will only be read as one individual student -- the one associated with that particular class period the poll question is planned for</a:t>
            </a:r>
            <a:r>
              <a:rPr lang="en-US"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2155253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on </a:t>
            </a:r>
            <a:r>
              <a:rPr lang="en-US" dirty="0" err="1" smtClean="0"/>
              <a:t>Plickers</a:t>
            </a:r>
            <a:r>
              <a:rPr lang="en-US" dirty="0" smtClean="0"/>
              <a:t> Cards</a:t>
            </a:r>
            <a:endParaRPr lang="en-US" dirty="0"/>
          </a:p>
        </p:txBody>
      </p:sp>
      <p:sp>
        <p:nvSpPr>
          <p:cNvPr id="3" name="Content Placeholder 2"/>
          <p:cNvSpPr>
            <a:spLocks noGrp="1"/>
          </p:cNvSpPr>
          <p:nvPr>
            <p:ph idx="1"/>
          </p:nvPr>
        </p:nvSpPr>
        <p:spPr>
          <a:xfrm>
            <a:off x="0" y="1600200"/>
            <a:ext cx="9144000" cy="5257799"/>
          </a:xfrm>
        </p:spPr>
        <p:txBody>
          <a:bodyPr>
            <a:noAutofit/>
          </a:bodyPr>
          <a:lstStyle/>
          <a:p>
            <a:r>
              <a:rPr lang="en-US" sz="2400" b="1" dirty="0">
                <a:solidFill>
                  <a:schemeClr val="tx2"/>
                </a:solidFill>
              </a:rPr>
              <a:t>Q: How do you recommend printing these cards</a:t>
            </a:r>
            <a:r>
              <a:rPr lang="en-US" sz="2400" b="1" dirty="0" smtClean="0">
                <a:solidFill>
                  <a:schemeClr val="tx2"/>
                </a:solidFill>
              </a:rPr>
              <a:t>?</a:t>
            </a:r>
          </a:p>
          <a:p>
            <a:pPr marL="118872" indent="0">
              <a:buNone/>
            </a:pPr>
            <a:endParaRPr lang="en-US" sz="2400" b="1" dirty="0">
              <a:solidFill>
                <a:schemeClr val="tx2"/>
              </a:solidFill>
            </a:endParaRPr>
          </a:p>
          <a:p>
            <a:r>
              <a:rPr lang="en-US" sz="2400" dirty="0">
                <a:solidFill>
                  <a:schemeClr val="tx2"/>
                </a:solidFill>
              </a:rPr>
              <a:t>A: To ensure that the </a:t>
            </a:r>
            <a:r>
              <a:rPr lang="en-US" sz="2400" dirty="0" err="1">
                <a:solidFill>
                  <a:schemeClr val="tx2"/>
                </a:solidFill>
              </a:rPr>
              <a:t>Plickers</a:t>
            </a:r>
            <a:r>
              <a:rPr lang="en-US" sz="2400" dirty="0">
                <a:solidFill>
                  <a:schemeClr val="tx2"/>
                </a:solidFill>
              </a:rPr>
              <a:t> app reads the cards quickly and easily, we'd recommend printing on white paper or cardstock. You can also laminate the cards to make them more durable, but try to avoid laminating the cards if you do not have a matte laminating option; the typical glossy lamination creates glare on the cards that can make them difficult for the app to read as quickly. Another way you can make your cards more durable is to have students paste them onto the inside cover of a notebook; this way they always have the cards for class (well, at least they should!) When doing so, you may want to encourage students to paste these in with a random orientation (not all with A at the top) so that when they're holding up their answers, they can still have anonymous answers</a:t>
            </a:r>
            <a:r>
              <a:rPr lang="en-US" sz="2400" dirty="0" smtClean="0">
                <a:solidFill>
                  <a:schemeClr val="tx2"/>
                </a:solidFill>
              </a:rPr>
              <a:t>.</a:t>
            </a:r>
            <a:endParaRPr lang="en-US" sz="2400" dirty="0">
              <a:solidFill>
                <a:schemeClr val="tx2"/>
              </a:solidFill>
            </a:endParaRPr>
          </a:p>
        </p:txBody>
      </p:sp>
    </p:spTree>
    <p:extLst>
      <p:ext uri="{BB962C8B-B14F-4D97-AF65-F5344CB8AC3E}">
        <p14:creationId xmlns:p14="http://schemas.microsoft.com/office/powerpoint/2010/main" val="754718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on </a:t>
            </a:r>
            <a:r>
              <a:rPr lang="en-US" dirty="0" err="1" smtClean="0"/>
              <a:t>Plickers</a:t>
            </a:r>
            <a:r>
              <a:rPr lang="en-US" dirty="0" smtClean="0"/>
              <a:t> Cards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solidFill>
                  <a:schemeClr val="tx2"/>
                </a:solidFill>
              </a:rPr>
              <a:t>Q: Why does the standard set of cards feature smaller font for the letter answers? Why aren't the answers written on the back of the cards</a:t>
            </a:r>
            <a:r>
              <a:rPr lang="en-US" b="1" dirty="0" smtClean="0">
                <a:solidFill>
                  <a:schemeClr val="tx2"/>
                </a:solidFill>
              </a:rPr>
              <a:t>?</a:t>
            </a:r>
          </a:p>
          <a:p>
            <a:pPr marL="118872" indent="0">
              <a:buNone/>
            </a:pPr>
            <a:endParaRPr lang="en-US" b="1" dirty="0">
              <a:solidFill>
                <a:schemeClr val="tx2"/>
              </a:solidFill>
            </a:endParaRPr>
          </a:p>
          <a:p>
            <a:r>
              <a:rPr lang="en-US" dirty="0">
                <a:solidFill>
                  <a:schemeClr val="tx2"/>
                </a:solidFill>
              </a:rPr>
              <a:t>A: We want you to have the most accurate data possible about what your students do and don't know, and we want your students to feel comfortable answering honestly. The small print of the answers and the unique shapes on each </a:t>
            </a:r>
            <a:r>
              <a:rPr lang="en-US" dirty="0" err="1">
                <a:solidFill>
                  <a:schemeClr val="tx2"/>
                </a:solidFill>
              </a:rPr>
              <a:t>Plickers</a:t>
            </a:r>
            <a:r>
              <a:rPr lang="en-US" dirty="0">
                <a:solidFill>
                  <a:schemeClr val="tx2"/>
                </a:solidFill>
              </a:rPr>
              <a:t> card help protect students' privacy so they can answer your questions honestly without worrying about what their peers think of their answer. If you still think your class would benefit from a larger print version, it's available above!</a:t>
            </a:r>
          </a:p>
        </p:txBody>
      </p:sp>
    </p:spTree>
    <p:extLst>
      <p:ext uri="{BB962C8B-B14F-4D97-AF65-F5344CB8AC3E}">
        <p14:creationId xmlns:p14="http://schemas.microsoft.com/office/powerpoint/2010/main" val="613381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 Cards</a:t>
            </a:r>
            <a:endParaRPr lang="en-US" dirty="0"/>
          </a:p>
        </p:txBody>
      </p:sp>
      <p:sp>
        <p:nvSpPr>
          <p:cNvPr id="3" name="Content Placeholder 2"/>
          <p:cNvSpPr>
            <a:spLocks noGrp="1"/>
          </p:cNvSpPr>
          <p:nvPr>
            <p:ph idx="1"/>
          </p:nvPr>
        </p:nvSpPr>
        <p:spPr>
          <a:xfrm>
            <a:off x="457200" y="1582565"/>
            <a:ext cx="8229600" cy="1501409"/>
          </a:xfrm>
        </p:spPr>
        <p:txBody>
          <a:bodyPr>
            <a:normAutofit fontScale="85000" lnSpcReduction="10000"/>
          </a:bodyPr>
          <a:lstStyle/>
          <a:p>
            <a:r>
              <a:rPr lang="en-US" dirty="0" smtClean="0">
                <a:solidFill>
                  <a:schemeClr val="tx2"/>
                </a:solidFill>
              </a:rPr>
              <a:t>Before </a:t>
            </a:r>
            <a:r>
              <a:rPr lang="en-US" dirty="0">
                <a:solidFill>
                  <a:schemeClr val="tx2"/>
                </a:solidFill>
              </a:rPr>
              <a:t>you scan, make sure that you've </a:t>
            </a:r>
            <a:r>
              <a:rPr lang="en-US" dirty="0">
                <a:solidFill>
                  <a:schemeClr val="tx2"/>
                </a:solidFill>
                <a:hlinkClick r:id="rId2"/>
              </a:rPr>
              <a:t>created a question</a:t>
            </a:r>
            <a:r>
              <a:rPr lang="en-US" dirty="0">
                <a:solidFill>
                  <a:schemeClr val="tx2"/>
                </a:solidFill>
              </a:rPr>
              <a:t>! From the question screen, select the camera icon at the bottom (iOS) or at the top (Android</a:t>
            </a:r>
            <a:r>
              <a:rPr lang="en-US" dirty="0" smtClean="0">
                <a:solidFill>
                  <a:schemeClr val="tx2"/>
                </a:solidFill>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72099"/>
            <a:ext cx="2120081" cy="3759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098390"/>
            <a:ext cx="2120081"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301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 Cards</a:t>
            </a:r>
            <a:endParaRPr lang="en-US" dirty="0"/>
          </a:p>
        </p:txBody>
      </p:sp>
      <p:sp>
        <p:nvSpPr>
          <p:cNvPr id="3" name="Content Placeholder 2"/>
          <p:cNvSpPr>
            <a:spLocks noGrp="1"/>
          </p:cNvSpPr>
          <p:nvPr>
            <p:ph idx="1"/>
          </p:nvPr>
        </p:nvSpPr>
        <p:spPr>
          <a:xfrm>
            <a:off x="76200" y="1600200"/>
            <a:ext cx="4343400" cy="5029200"/>
          </a:xfrm>
        </p:spPr>
        <p:txBody>
          <a:bodyPr>
            <a:normAutofit fontScale="25000" lnSpcReduction="20000"/>
          </a:bodyPr>
          <a:lstStyle/>
          <a:p>
            <a:r>
              <a:rPr lang="en-US" sz="9600" dirty="0" smtClean="0">
                <a:solidFill>
                  <a:schemeClr val="tx2"/>
                </a:solidFill>
              </a:rPr>
              <a:t>Hold </a:t>
            </a:r>
            <a:r>
              <a:rPr lang="en-US" sz="9600" dirty="0">
                <a:solidFill>
                  <a:schemeClr val="tx2"/>
                </a:solidFill>
              </a:rPr>
              <a:t>your mobile device vertically in portrait mode to scan your students' cards.</a:t>
            </a:r>
          </a:p>
          <a:p>
            <a:r>
              <a:rPr lang="en-US" sz="9600" dirty="0">
                <a:solidFill>
                  <a:schemeClr val="tx2"/>
                </a:solidFill>
              </a:rPr>
              <a:t>Notice that </a:t>
            </a:r>
            <a:r>
              <a:rPr lang="en-US" sz="9600" dirty="0" err="1">
                <a:solidFill>
                  <a:schemeClr val="tx2"/>
                </a:solidFill>
              </a:rPr>
              <a:t>Plickers</a:t>
            </a:r>
            <a:r>
              <a:rPr lang="en-US" sz="9600" dirty="0">
                <a:solidFill>
                  <a:schemeClr val="tx2"/>
                </a:solidFill>
              </a:rPr>
              <a:t> will display how many students' responses you've captured and which students you do not have data for. Use this information to rescan </a:t>
            </a:r>
            <a:r>
              <a:rPr lang="en-US" sz="9600" dirty="0" err="1">
                <a:solidFill>
                  <a:schemeClr val="tx2"/>
                </a:solidFill>
              </a:rPr>
              <a:t>dfferent</a:t>
            </a:r>
            <a:r>
              <a:rPr lang="en-US" sz="9600" dirty="0">
                <a:solidFill>
                  <a:schemeClr val="tx2"/>
                </a:solidFill>
              </a:rPr>
              <a:t> areas of the class until you've gotten all students' responses!</a:t>
            </a:r>
          </a:p>
          <a:p>
            <a:pPr marL="118872" indent="0">
              <a:buNone/>
            </a:pPr>
            <a:endParaRPr lang="en-US" dirty="0" smtClean="0">
              <a:solidFill>
                <a:schemeClr val="tx2"/>
              </a:solidFill>
            </a:endParaRPr>
          </a:p>
          <a:p>
            <a:pPr marL="118872" indent="0">
              <a:buNone/>
            </a:pPr>
            <a:endParaRPr lang="en-US" dirty="0">
              <a:solidFill>
                <a:schemeClr val="tx2"/>
              </a:solidFill>
            </a:endParaRPr>
          </a:p>
          <a:p>
            <a:pPr marL="118872" indent="0" algn="r">
              <a:buNone/>
            </a:pPr>
            <a:endParaRPr lang="en-US" dirty="0" smtClean="0">
              <a:solidFill>
                <a:schemeClr val="tx2"/>
              </a:solidFill>
            </a:endParaRPr>
          </a:p>
          <a:p>
            <a:pPr marL="118872" indent="0" algn="r">
              <a:buNone/>
            </a:pPr>
            <a:endParaRPr lang="en-US" dirty="0">
              <a:solidFill>
                <a:schemeClr val="tx2"/>
              </a:solidFill>
            </a:endParaRPr>
          </a:p>
          <a:p>
            <a:pPr marL="118872" indent="0" algn="r">
              <a:buNone/>
            </a:pPr>
            <a:endParaRPr lang="en-US" dirty="0">
              <a:solidFill>
                <a:schemeClr val="tx2"/>
              </a:solidFill>
            </a:endParaRPr>
          </a:p>
          <a:p>
            <a:pPr marL="118872" indent="0" algn="r">
              <a:buNone/>
            </a:pPr>
            <a:r>
              <a:rPr lang="en-US" sz="7200" dirty="0" smtClean="0">
                <a:solidFill>
                  <a:schemeClr val="tx2"/>
                </a:solidFill>
              </a:rPr>
              <a:t>**Tip</a:t>
            </a:r>
            <a:r>
              <a:rPr lang="en-US" sz="7200" dirty="0">
                <a:solidFill>
                  <a:schemeClr val="tx2"/>
                </a:solidFill>
              </a:rPr>
              <a:t>: Encourage students to hold their cards by the edges so their fingers don't accidently cover the </a:t>
            </a:r>
            <a:r>
              <a:rPr lang="en-US" sz="7200" dirty="0" err="1">
                <a:solidFill>
                  <a:schemeClr val="tx2"/>
                </a:solidFill>
              </a:rPr>
              <a:t>Plickers</a:t>
            </a:r>
            <a:r>
              <a:rPr lang="en-US" sz="7200" dirty="0">
                <a:solidFill>
                  <a:schemeClr val="tx2"/>
                </a:solidFill>
              </a:rPr>
              <a:t> code</a:t>
            </a:r>
            <a:r>
              <a:rPr lang="en-US" sz="7200" dirty="0" smtClean="0">
                <a:solidFill>
                  <a:schemeClr val="tx2"/>
                </a:solidFill>
              </a:rPr>
              <a:t>. A distance of 3-15 feet away is best</a:t>
            </a:r>
            <a:endParaRPr lang="en-US" sz="7200" dirty="0">
              <a:solidFill>
                <a:schemeClr val="tx2"/>
              </a:solidFill>
            </a:endParaRPr>
          </a:p>
          <a:p>
            <a:pPr marL="118872" indent="0">
              <a:buNone/>
            </a:pPr>
            <a:endParaRPr lang="en-US" sz="7200" dirty="0">
              <a:solidFill>
                <a:schemeClr val="tx2"/>
              </a:solidFill>
            </a:endParaRPr>
          </a:p>
          <a:p>
            <a:pPr marL="118872" indent="0">
              <a:buNone/>
            </a:pPr>
            <a:endParaRPr lang="en-US" sz="6400" dirty="0" smtClean="0">
              <a:solidFill>
                <a:schemeClr val="tx2"/>
              </a:solidFill>
            </a:endParaRPr>
          </a:p>
          <a:p>
            <a:pPr marL="118872" indent="0">
              <a:buNone/>
            </a:pPr>
            <a:endParaRPr lang="en-US" sz="6400" dirty="0">
              <a:solidFill>
                <a:schemeClr val="tx2"/>
              </a:solidFill>
            </a:endParaRPr>
          </a:p>
          <a:p>
            <a:pPr marL="118872" indent="0">
              <a:buNone/>
            </a:pPr>
            <a:endParaRPr lang="en-US" dirty="0" smtClean="0">
              <a:solidFill>
                <a:schemeClr val="tx2"/>
              </a:solidFill>
            </a:endParaRPr>
          </a:p>
          <a:p>
            <a:pPr marL="118872" indent="0">
              <a:buNone/>
            </a:pPr>
            <a:endParaRPr lang="en-US" dirty="0">
              <a:solidFill>
                <a:schemeClr val="tx2"/>
              </a:solidFill>
            </a:endParaRPr>
          </a:p>
          <a:p>
            <a:pPr marL="118872" indent="0">
              <a:buNone/>
            </a:pPr>
            <a:endParaRPr lang="en-US" dirty="0" smtClean="0">
              <a:solidFill>
                <a:schemeClr val="tx2"/>
              </a:solidFill>
            </a:endParaRP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428893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58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View</a:t>
            </a:r>
            <a:endParaRPr lang="en-US" dirty="0"/>
          </a:p>
        </p:txBody>
      </p:sp>
      <p:sp>
        <p:nvSpPr>
          <p:cNvPr id="3" name="Content Placeholder 2"/>
          <p:cNvSpPr>
            <a:spLocks noGrp="1"/>
          </p:cNvSpPr>
          <p:nvPr>
            <p:ph idx="1"/>
          </p:nvPr>
        </p:nvSpPr>
        <p:spPr/>
        <p:txBody>
          <a:bodyPr/>
          <a:lstStyle/>
          <a:p>
            <a:r>
              <a:rPr lang="en-US" dirty="0">
                <a:solidFill>
                  <a:schemeClr val="tx2"/>
                </a:solidFill>
              </a:rPr>
              <a:t>The Live View tab on the website enables you to display your question and answer choices to your students and share their real-time responses as your scan the class.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86200"/>
            <a:ext cx="6248400" cy="2849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745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Live View</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514600"/>
            <a:ext cx="7313592" cy="334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828800"/>
            <a:ext cx="8305800" cy="923330"/>
          </a:xfrm>
          <a:prstGeom prst="rect">
            <a:avLst/>
          </a:prstGeom>
          <a:noFill/>
        </p:spPr>
        <p:txBody>
          <a:bodyPr wrap="square" rtlCol="0">
            <a:spAutoFit/>
          </a:bodyPr>
          <a:lstStyle/>
          <a:p>
            <a:r>
              <a:rPr lang="en-US" dirty="0">
                <a:solidFill>
                  <a:schemeClr val="tx2"/>
                </a:solidFill>
              </a:rPr>
              <a:t> Live View will update with checkmarks to indicate which students' answers have been recorded. This is a nice visual cue to help </a:t>
            </a:r>
            <a:r>
              <a:rPr lang="en-US" dirty="0" smtClean="0">
                <a:solidFill>
                  <a:schemeClr val="tx2"/>
                </a:solidFill>
              </a:rPr>
              <a:t>students </a:t>
            </a:r>
            <a:r>
              <a:rPr lang="en-US" dirty="0">
                <a:solidFill>
                  <a:schemeClr val="tx2"/>
                </a:solidFill>
              </a:rPr>
              <a:t>know when they can put their cards down.</a:t>
            </a:r>
          </a:p>
        </p:txBody>
      </p:sp>
      <p:sp>
        <p:nvSpPr>
          <p:cNvPr id="5" name="TextBox 4"/>
          <p:cNvSpPr txBox="1"/>
          <p:nvPr/>
        </p:nvSpPr>
        <p:spPr>
          <a:xfrm>
            <a:off x="76200" y="5943600"/>
            <a:ext cx="9067800" cy="1200329"/>
          </a:xfrm>
          <a:prstGeom prst="rect">
            <a:avLst/>
          </a:prstGeom>
          <a:noFill/>
        </p:spPr>
        <p:txBody>
          <a:bodyPr wrap="square" rtlCol="0">
            <a:spAutoFit/>
          </a:bodyPr>
          <a:lstStyle/>
          <a:p>
            <a:r>
              <a:rPr lang="en-US" dirty="0" smtClean="0">
                <a:solidFill>
                  <a:schemeClr val="tx2"/>
                </a:solidFill>
              </a:rPr>
              <a:t>**Live </a:t>
            </a:r>
            <a:r>
              <a:rPr lang="en-US" dirty="0">
                <a:solidFill>
                  <a:schemeClr val="tx2"/>
                </a:solidFill>
              </a:rPr>
              <a:t>View also has a few other views that may be helpful in your teaching. The Graph view allows you to review the class's results. Adding "Show answer" to either the individual student response panel or the graph view will reveal the correct/incorrect answers.</a:t>
            </a:r>
          </a:p>
          <a:p>
            <a:endParaRPr lang="en-US" dirty="0"/>
          </a:p>
        </p:txBody>
      </p:sp>
    </p:spTree>
    <p:extLst>
      <p:ext uri="{BB962C8B-B14F-4D97-AF65-F5344CB8AC3E}">
        <p14:creationId xmlns:p14="http://schemas.microsoft.com/office/powerpoint/2010/main" val="3750260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Live View</a:t>
            </a:r>
            <a:endParaRPr lang="en-US" dirty="0"/>
          </a:p>
        </p:txBody>
      </p:sp>
      <p:sp>
        <p:nvSpPr>
          <p:cNvPr id="3" name="Content Placeholder 2"/>
          <p:cNvSpPr>
            <a:spLocks noGrp="1"/>
          </p:cNvSpPr>
          <p:nvPr>
            <p:ph idx="1"/>
          </p:nvPr>
        </p:nvSpPr>
        <p:spPr/>
        <p:txBody>
          <a:bodyPr/>
          <a:lstStyle/>
          <a:p>
            <a:r>
              <a:rPr lang="en-US" dirty="0">
                <a:solidFill>
                  <a:schemeClr val="tx2"/>
                </a:solidFill>
              </a:rPr>
              <a:t>To increase or </a:t>
            </a:r>
            <a:r>
              <a:rPr lang="en-US" dirty="0" smtClean="0">
                <a:solidFill>
                  <a:schemeClr val="tx2"/>
                </a:solidFill>
              </a:rPr>
              <a:t>decrease </a:t>
            </a:r>
            <a:r>
              <a:rPr lang="en-US" dirty="0">
                <a:solidFill>
                  <a:schemeClr val="tx2"/>
                </a:solidFill>
              </a:rPr>
              <a:t>the text size of your Live View display, click the text resizing buttons above the class name:</a:t>
            </a:r>
          </a:p>
          <a:p>
            <a:pPr marL="118872"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3733800"/>
            <a:ext cx="476250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145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Live View</a:t>
            </a:r>
            <a:endParaRPr lang="en-US" dirty="0"/>
          </a:p>
        </p:txBody>
      </p:sp>
      <p:sp>
        <p:nvSpPr>
          <p:cNvPr id="3" name="Content Placeholder 2"/>
          <p:cNvSpPr>
            <a:spLocks noGrp="1"/>
          </p:cNvSpPr>
          <p:nvPr>
            <p:ph idx="1"/>
          </p:nvPr>
        </p:nvSpPr>
        <p:spPr/>
        <p:txBody>
          <a:bodyPr/>
          <a:lstStyle/>
          <a:p>
            <a:r>
              <a:rPr lang="en-US" dirty="0">
                <a:solidFill>
                  <a:schemeClr val="tx2"/>
                </a:solidFill>
              </a:rPr>
              <a:t>To hide the student response panel on Live View so that only your question and answer choices are showing, click the flex-panel button next to the full-screen button: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86200"/>
            <a:ext cx="6629400" cy="2665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9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Creating Classes </a:t>
            </a:r>
            <a:r>
              <a:rPr lang="en-US" b="0" dirty="0"/>
              <a:t>and </a:t>
            </a:r>
            <a:r>
              <a:rPr lang="en-US" b="0" dirty="0" smtClean="0"/>
              <a:t>Students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2"/>
                </a:solidFill>
              </a:rPr>
              <a:t>Go </a:t>
            </a:r>
            <a:r>
              <a:rPr lang="en-US" dirty="0">
                <a:solidFill>
                  <a:schemeClr val="tx2"/>
                </a:solidFill>
              </a:rPr>
              <a:t>to Plickers.com and sign-in with the same user ID that you use for the mobile app</a:t>
            </a:r>
            <a:r>
              <a:rPr lang="en-US" dirty="0" smtClean="0">
                <a:solidFill>
                  <a:schemeClr val="tx2"/>
                </a:solidFill>
              </a:rPr>
              <a:t>.</a:t>
            </a:r>
          </a:p>
          <a:p>
            <a:r>
              <a:rPr lang="en-US" dirty="0" smtClean="0">
                <a:solidFill>
                  <a:schemeClr val="tx2"/>
                </a:solidFill>
              </a:rPr>
              <a:t>Select </a:t>
            </a:r>
            <a:r>
              <a:rPr lang="en-US" dirty="0">
                <a:solidFill>
                  <a:schemeClr val="tx2"/>
                </a:solidFill>
              </a:rPr>
              <a:t>[+ Add a new class</a:t>
            </a:r>
            <a:r>
              <a:rPr lang="en-US" dirty="0" smtClean="0">
                <a:solidFill>
                  <a:schemeClr val="tx2"/>
                </a:solidFill>
              </a:rPr>
              <a:t>]</a:t>
            </a:r>
          </a:p>
          <a:p>
            <a:endParaRPr lang="en-US" dirty="0">
              <a:solidFill>
                <a:schemeClr val="tx2"/>
              </a:solidFill>
            </a:endParaRPr>
          </a:p>
          <a:p>
            <a:endParaRPr lang="en-US" dirty="0" smtClean="0">
              <a:solidFill>
                <a:schemeClr val="tx2"/>
              </a:solidFill>
            </a:endParaRPr>
          </a:p>
          <a:p>
            <a:pPr marL="118872" indent="0">
              <a:buNone/>
            </a:pPr>
            <a:endParaRPr lang="en-US" dirty="0" smtClean="0">
              <a:solidFill>
                <a:schemeClr val="tx2"/>
              </a:solidFill>
            </a:endParaRPr>
          </a:p>
          <a:p>
            <a:r>
              <a:rPr lang="en-US" dirty="0">
                <a:solidFill>
                  <a:schemeClr val="tx2"/>
                </a:solidFill>
              </a:rPr>
              <a:t>Enter your class name and fill in the other relevant information and save. The colored dot will color-code all questions and reports related to this class.</a:t>
            </a:r>
          </a:p>
          <a:p>
            <a:r>
              <a:rPr lang="en-US" dirty="0">
                <a:solidFill>
                  <a:schemeClr val="tx2"/>
                </a:solidFill>
              </a:rPr>
              <a:t>Type in student names and press the "enter" key after. </a:t>
            </a:r>
            <a:r>
              <a:rPr lang="en-US" dirty="0" err="1">
                <a:solidFill>
                  <a:schemeClr val="tx2"/>
                </a:solidFill>
              </a:rPr>
              <a:t>Plickers</a:t>
            </a:r>
            <a:r>
              <a:rPr lang="en-US" dirty="0">
                <a:solidFill>
                  <a:schemeClr val="tx2"/>
                </a:solidFill>
              </a:rPr>
              <a:t> will automatically assign each student a unique card number so you can review individual student data for your questions.</a:t>
            </a:r>
          </a:p>
          <a:p>
            <a:endParaRPr lang="en-US" dirty="0">
              <a:solidFill>
                <a:schemeClr val="tx2"/>
              </a:solidFill>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5358" b="22724"/>
          <a:stretch/>
        </p:blipFill>
        <p:spPr bwMode="auto">
          <a:xfrm>
            <a:off x="5562600" y="2286000"/>
            <a:ext cx="2900748" cy="142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260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try a few questions . . </a:t>
            </a:r>
            <a:r>
              <a:rPr lang="en-US" smtClean="0"/>
              <a:t>.</a:t>
            </a:r>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67519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Questions and Polls</a:t>
            </a:r>
            <a:endParaRPr lang="en-US" dirty="0"/>
          </a:p>
        </p:txBody>
      </p:sp>
      <p:sp>
        <p:nvSpPr>
          <p:cNvPr id="3" name="Content Placeholder 2"/>
          <p:cNvSpPr>
            <a:spLocks noGrp="1"/>
          </p:cNvSpPr>
          <p:nvPr>
            <p:ph idx="1"/>
          </p:nvPr>
        </p:nvSpPr>
        <p:spPr>
          <a:xfrm>
            <a:off x="76200" y="1676401"/>
            <a:ext cx="9067800" cy="5181600"/>
          </a:xfrm>
        </p:spPr>
        <p:txBody>
          <a:bodyPr>
            <a:noAutofit/>
          </a:bodyPr>
          <a:lstStyle/>
          <a:p>
            <a:pPr marL="118872" indent="0">
              <a:buNone/>
            </a:pPr>
            <a:r>
              <a:rPr lang="en-US" sz="2000" dirty="0">
                <a:solidFill>
                  <a:schemeClr val="tx2"/>
                </a:solidFill>
              </a:rPr>
              <a:t>Adding Questions </a:t>
            </a:r>
            <a:r>
              <a:rPr lang="en-US" sz="2000" b="1" u="sng" dirty="0">
                <a:solidFill>
                  <a:schemeClr val="tx2"/>
                </a:solidFill>
              </a:rPr>
              <a:t>on the </a:t>
            </a:r>
            <a:r>
              <a:rPr lang="en-US" sz="2000" b="1" u="sng" dirty="0" smtClean="0">
                <a:solidFill>
                  <a:schemeClr val="tx2"/>
                </a:solidFill>
              </a:rPr>
              <a:t>Web</a:t>
            </a:r>
          </a:p>
          <a:p>
            <a:pPr marL="118872" indent="0">
              <a:buNone/>
            </a:pPr>
            <a:endParaRPr lang="en-US" sz="2000" b="1" u="sng" dirty="0">
              <a:solidFill>
                <a:schemeClr val="tx2"/>
              </a:solidFill>
            </a:endParaRPr>
          </a:p>
          <a:p>
            <a:r>
              <a:rPr lang="en-US" sz="2000" dirty="0">
                <a:solidFill>
                  <a:schemeClr val="tx2"/>
                </a:solidFill>
              </a:rPr>
              <a:t>From your Library, type in the question body in the top bar. Once you start typing, the question entry box should expand to reveal your answer choices.</a:t>
            </a:r>
          </a:p>
          <a:p>
            <a:r>
              <a:rPr lang="en-US" sz="2000" dirty="0">
                <a:solidFill>
                  <a:schemeClr val="tx2"/>
                </a:solidFill>
              </a:rPr>
              <a:t>You can set the type of question to True/False or you can delete unneeded answer choices by clicking on the X next to the answers to delete.</a:t>
            </a:r>
          </a:p>
          <a:p>
            <a:r>
              <a:rPr lang="en-US" sz="2000" dirty="0">
                <a:solidFill>
                  <a:schemeClr val="tx2"/>
                </a:solidFill>
              </a:rPr>
              <a:t>Set the correct answer if there is one by simply clicking the checkbox for which answer(s) are correct. Note that you also can scan </a:t>
            </a:r>
            <a:r>
              <a:rPr lang="en-US" sz="2000" dirty="0" err="1">
                <a:solidFill>
                  <a:schemeClr val="tx2"/>
                </a:solidFill>
              </a:rPr>
              <a:t>Plickers</a:t>
            </a:r>
            <a:r>
              <a:rPr lang="en-US" sz="2000" dirty="0">
                <a:solidFill>
                  <a:schemeClr val="tx2"/>
                </a:solidFill>
              </a:rPr>
              <a:t> cards without setting a correct answer; this may come in handy for student surveys or for questions with more than one correct answer.</a:t>
            </a:r>
          </a:p>
          <a:p>
            <a:r>
              <a:rPr lang="en-US" sz="2000" dirty="0">
                <a:solidFill>
                  <a:schemeClr val="tx2"/>
                </a:solidFill>
              </a:rPr>
              <a:t>Click [Save] to save the question.</a:t>
            </a:r>
          </a:p>
          <a:p>
            <a:r>
              <a:rPr lang="en-US" sz="2000" dirty="0">
                <a:solidFill>
                  <a:schemeClr val="tx2"/>
                </a:solidFill>
              </a:rPr>
              <a:t>You'll then be prompted to plan your question for any of your classes. Check as many classes as you'd like; you can even select the same class multiple times. Planning your question for a class will enable you to immediately use it from your mobile app's "Planned" questions list</a:t>
            </a:r>
            <a:r>
              <a:rPr lang="en-US" sz="2000" dirty="0" smtClean="0">
                <a:solidFill>
                  <a:schemeClr val="tx2"/>
                </a:solidFill>
              </a:rPr>
              <a:t>.</a:t>
            </a:r>
            <a:endParaRPr lang="en-US" sz="2000" dirty="0">
              <a:solidFill>
                <a:schemeClr val="tx2"/>
              </a:solidFill>
            </a:endParaRPr>
          </a:p>
        </p:txBody>
      </p:sp>
    </p:spTree>
    <p:extLst>
      <p:ext uri="{BB962C8B-B14F-4D97-AF65-F5344CB8AC3E}">
        <p14:creationId xmlns:p14="http://schemas.microsoft.com/office/powerpoint/2010/main" val="2959759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Creating Questions and Polls</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153400" cy="487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415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715" t="20666" r="5075" b="9883"/>
          <a:stretch/>
        </p:blipFill>
        <p:spPr bwMode="auto">
          <a:xfrm>
            <a:off x="838199" y="1600200"/>
            <a:ext cx="7758917"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293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Questions and Polls</a:t>
            </a:r>
            <a:endParaRPr lang="en-US" dirty="0"/>
          </a:p>
        </p:txBody>
      </p:sp>
      <p:sp>
        <p:nvSpPr>
          <p:cNvPr id="3" name="Content Placeholder 2"/>
          <p:cNvSpPr>
            <a:spLocks noGrp="1"/>
          </p:cNvSpPr>
          <p:nvPr>
            <p:ph idx="1"/>
          </p:nvPr>
        </p:nvSpPr>
        <p:spPr>
          <a:xfrm>
            <a:off x="0" y="1447800"/>
            <a:ext cx="9144000" cy="5410199"/>
          </a:xfrm>
        </p:spPr>
        <p:txBody>
          <a:bodyPr>
            <a:normAutofit fontScale="70000" lnSpcReduction="20000"/>
          </a:bodyPr>
          <a:lstStyle/>
          <a:p>
            <a:pPr marL="118872" indent="0">
              <a:buNone/>
            </a:pPr>
            <a:r>
              <a:rPr lang="en-US" dirty="0">
                <a:solidFill>
                  <a:schemeClr val="tx2"/>
                </a:solidFill>
              </a:rPr>
              <a:t>Adding Questions </a:t>
            </a:r>
            <a:r>
              <a:rPr lang="en-US" b="1" u="sng" dirty="0">
                <a:solidFill>
                  <a:schemeClr val="tx2"/>
                </a:solidFill>
              </a:rPr>
              <a:t>in the Mobile App</a:t>
            </a:r>
          </a:p>
          <a:p>
            <a:pPr marL="633222" indent="-514350">
              <a:buFont typeface="+mj-lt"/>
              <a:buAutoNum type="arabicPeriod"/>
            </a:pPr>
            <a:endParaRPr lang="en-US" dirty="0" smtClean="0">
              <a:solidFill>
                <a:schemeClr val="tx2"/>
              </a:solidFill>
            </a:endParaRPr>
          </a:p>
          <a:p>
            <a:pPr marL="633222" indent="-514350">
              <a:buFont typeface="+mj-lt"/>
              <a:buAutoNum type="arabicPeriod"/>
            </a:pPr>
            <a:r>
              <a:rPr lang="en-US" dirty="0" smtClean="0">
                <a:solidFill>
                  <a:schemeClr val="tx2"/>
                </a:solidFill>
              </a:rPr>
              <a:t>From </a:t>
            </a:r>
            <a:r>
              <a:rPr lang="en-US" dirty="0">
                <a:solidFill>
                  <a:schemeClr val="tx2"/>
                </a:solidFill>
              </a:rPr>
              <a:t>the home screen with the list of classes, select the class you'd like to create a question for</a:t>
            </a:r>
            <a:r>
              <a:rPr lang="en-US" dirty="0" smtClean="0">
                <a:solidFill>
                  <a:schemeClr val="tx2"/>
                </a:solidFill>
              </a:rPr>
              <a:t>. Tap </a:t>
            </a:r>
            <a:r>
              <a:rPr lang="en-US" dirty="0">
                <a:solidFill>
                  <a:schemeClr val="tx2"/>
                </a:solidFill>
              </a:rPr>
              <a:t>the [+] button at the top of the screen to add a new question.</a:t>
            </a:r>
          </a:p>
          <a:p>
            <a:pPr marL="633222" indent="-514350">
              <a:buFont typeface="+mj-lt"/>
              <a:buAutoNum type="arabicPeriod"/>
            </a:pPr>
            <a:r>
              <a:rPr lang="en-US" dirty="0">
                <a:solidFill>
                  <a:schemeClr val="tx2"/>
                </a:solidFill>
              </a:rPr>
              <a:t>Then select "Create" to make a new question</a:t>
            </a:r>
          </a:p>
          <a:p>
            <a:pPr marL="633222" indent="-514350">
              <a:buFont typeface="+mj-lt"/>
              <a:buAutoNum type="arabicPeriod"/>
            </a:pPr>
            <a:r>
              <a:rPr lang="en-US" dirty="0">
                <a:solidFill>
                  <a:schemeClr val="tx2"/>
                </a:solidFill>
              </a:rPr>
              <a:t>You can either type in your full question (ex: "Which of the following sentences contains a comma splice?") or just label it with a shorthand label (ex: Q1 or Grammar Check 1</a:t>
            </a:r>
            <a:r>
              <a:rPr lang="en-US" dirty="0" smtClean="0">
                <a:solidFill>
                  <a:schemeClr val="tx2"/>
                </a:solidFill>
              </a:rPr>
              <a:t>). Set </a:t>
            </a:r>
            <a:r>
              <a:rPr lang="en-US" dirty="0">
                <a:solidFill>
                  <a:schemeClr val="tx2"/>
                </a:solidFill>
              </a:rPr>
              <a:t>the correct answer if there is one by simply tapping on one of the lettered answer choices. You can select multiple correct answers if you'd like. Note that you also can scan </a:t>
            </a:r>
            <a:r>
              <a:rPr lang="en-US" dirty="0" err="1">
                <a:solidFill>
                  <a:schemeClr val="tx2"/>
                </a:solidFill>
              </a:rPr>
              <a:t>Plickers</a:t>
            </a:r>
            <a:r>
              <a:rPr lang="en-US" dirty="0">
                <a:solidFill>
                  <a:schemeClr val="tx2"/>
                </a:solidFill>
              </a:rPr>
              <a:t> cards without setting a correct answer; this may come in handy for student surveys or for questions with more than one correct answer.</a:t>
            </a:r>
          </a:p>
          <a:p>
            <a:pPr marL="633222" indent="-514350">
              <a:buFont typeface="+mj-lt"/>
              <a:buAutoNum type="arabicPeriod"/>
            </a:pPr>
            <a:r>
              <a:rPr lang="en-US" dirty="0">
                <a:solidFill>
                  <a:schemeClr val="tx2"/>
                </a:solidFill>
              </a:rPr>
              <a:t>You don't need to add answer choice text to go ahead and start using this question, but if you'd like to fill in the full answer field text, then toggle the "Advanced" options on to reveal the answer choice text fields</a:t>
            </a:r>
          </a:p>
          <a:p>
            <a:pPr marL="633222" indent="-514350">
              <a:buFont typeface="+mj-lt"/>
              <a:buAutoNum type="arabicPeriod"/>
            </a:pPr>
            <a:r>
              <a:rPr lang="en-US" dirty="0">
                <a:solidFill>
                  <a:schemeClr val="tx2"/>
                </a:solidFill>
              </a:rPr>
              <a:t>Tap [Done] to save the question.</a:t>
            </a:r>
          </a:p>
        </p:txBody>
      </p:sp>
    </p:spTree>
    <p:extLst>
      <p:ext uri="{BB962C8B-B14F-4D97-AF65-F5344CB8AC3E}">
        <p14:creationId xmlns:p14="http://schemas.microsoft.com/office/powerpoint/2010/main" val="3901192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Questions and Polls</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2286000" cy="252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20744"/>
            <a:ext cx="2286001" cy="243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689373"/>
            <a:ext cx="2286000" cy="252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713" y="4320744"/>
            <a:ext cx="2286001" cy="259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1689372"/>
            <a:ext cx="2761556" cy="252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7356" y="4320743"/>
            <a:ext cx="2505207" cy="243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528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rmAutofit fontScale="90000"/>
          </a:bodyPr>
          <a:lstStyle/>
          <a:p>
            <a:r>
              <a:rPr lang="en-US" b="0" dirty="0"/>
              <a:t>Clearing Responses on the </a:t>
            </a:r>
            <a:r>
              <a:rPr lang="en-US" b="0" dirty="0" smtClean="0"/>
              <a:t>Mobile App</a:t>
            </a:r>
            <a:r>
              <a:rPr lang="en-US" b="0" dirty="0"/>
              <a:t/>
            </a:r>
            <a:br>
              <a:rPr lang="en-US" b="0" dirty="0"/>
            </a:br>
            <a:endParaRPr lang="en-US" dirty="0"/>
          </a:p>
        </p:txBody>
      </p:sp>
      <p:sp>
        <p:nvSpPr>
          <p:cNvPr id="3" name="Content Placeholder 2"/>
          <p:cNvSpPr>
            <a:spLocks noGrp="1"/>
          </p:cNvSpPr>
          <p:nvPr>
            <p:ph idx="1"/>
          </p:nvPr>
        </p:nvSpPr>
        <p:spPr>
          <a:xfrm>
            <a:off x="457200" y="1775191"/>
            <a:ext cx="8229600" cy="1425209"/>
          </a:xfrm>
        </p:spPr>
        <p:txBody>
          <a:bodyPr>
            <a:normAutofit fontScale="62500" lnSpcReduction="20000"/>
          </a:bodyPr>
          <a:lstStyle/>
          <a:p>
            <a:r>
              <a:rPr lang="en-US" dirty="0">
                <a:solidFill>
                  <a:schemeClr val="tx2"/>
                </a:solidFill>
              </a:rPr>
              <a:t>If you'd like to reuse a question and don't mind losing the previously collected responses, you can clear the responses from your mobile app.</a:t>
            </a:r>
          </a:p>
          <a:p>
            <a:r>
              <a:rPr lang="en-US" dirty="0">
                <a:solidFill>
                  <a:schemeClr val="tx2"/>
                </a:solidFill>
              </a:rPr>
              <a:t>Click on a completed poll from your History list on your mobile app</a:t>
            </a:r>
          </a:p>
          <a:p>
            <a:r>
              <a:rPr lang="en-US" dirty="0">
                <a:solidFill>
                  <a:schemeClr val="tx2"/>
                </a:solidFill>
              </a:rPr>
              <a:t>Then select "Clear" to delete all of the previously collected student </a:t>
            </a:r>
            <a:r>
              <a:rPr lang="en-US" dirty="0" smtClean="0">
                <a:solidFill>
                  <a:schemeClr val="tx2"/>
                </a:solidFill>
              </a:rPr>
              <a:t>responses</a:t>
            </a:r>
            <a:endParaRPr lang="en-US" dirty="0">
              <a:solidFill>
                <a:schemeClr val="tx2"/>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913229"/>
            <a:ext cx="2075568" cy="3687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913229"/>
            <a:ext cx="2075568"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636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Content Placeholder 2"/>
          <p:cNvSpPr>
            <a:spLocks noGrp="1"/>
          </p:cNvSpPr>
          <p:nvPr>
            <p:ph idx="1"/>
          </p:nvPr>
        </p:nvSpPr>
        <p:spPr>
          <a:xfrm>
            <a:off x="30480" y="1524000"/>
            <a:ext cx="8961120" cy="914399"/>
          </a:xfrm>
        </p:spPr>
        <p:txBody>
          <a:bodyPr>
            <a:normAutofit fontScale="62500" lnSpcReduction="20000"/>
          </a:bodyPr>
          <a:lstStyle/>
          <a:p>
            <a:r>
              <a:rPr lang="en-US" dirty="0"/>
              <a:t>At this time, there is only a single completed poll report; </a:t>
            </a:r>
            <a:r>
              <a:rPr lang="en-US" dirty="0">
                <a:hlinkClick r:id="rId2"/>
              </a:rPr>
              <a:t>individual student reports</a:t>
            </a:r>
            <a:r>
              <a:rPr lang="en-US" dirty="0"/>
              <a:t> and </a:t>
            </a:r>
            <a:r>
              <a:rPr lang="en-US" dirty="0">
                <a:hlinkClick r:id="rId3"/>
              </a:rPr>
              <a:t>spreadsheet export</a:t>
            </a:r>
            <a:r>
              <a:rPr lang="en-US" dirty="0"/>
              <a:t> are both popular feature requests we look forward to implementing in the future</a:t>
            </a:r>
            <a:r>
              <a:rPr lang="en-US" dirty="0" smtClean="0"/>
              <a:t>!</a:t>
            </a:r>
          </a:p>
          <a:p>
            <a:endParaRPr lang="en-US" dirty="0"/>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9" y="2514600"/>
            <a:ext cx="2746458" cy="4114800"/>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2514600"/>
            <a:ext cx="5515414" cy="4009342"/>
          </a:xfrm>
          <a:prstGeom prst="rect">
            <a:avLst/>
          </a:prstGeom>
        </p:spPr>
      </p:pic>
    </p:spTree>
    <p:extLst>
      <p:ext uri="{BB962C8B-B14F-4D97-AF65-F5344CB8AC3E}">
        <p14:creationId xmlns:p14="http://schemas.microsoft.com/office/powerpoint/2010/main" val="2395224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7147502"/>
          </a:xfrm>
        </p:spPr>
      </p:pic>
    </p:spTree>
    <p:extLst>
      <p:ext uri="{BB962C8B-B14F-4D97-AF65-F5344CB8AC3E}">
        <p14:creationId xmlns:p14="http://schemas.microsoft.com/office/powerpoint/2010/main" val="2390636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14400"/>
            <a:ext cx="12733251" cy="533400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800"/>
            <a:ext cx="2209800" cy="6431681"/>
          </a:xfrm>
          <a:prstGeom prst="rect">
            <a:avLst/>
          </a:prstGeom>
        </p:spPr>
      </p:pic>
    </p:spTree>
    <p:extLst>
      <p:ext uri="{BB962C8B-B14F-4D97-AF65-F5344CB8AC3E}">
        <p14:creationId xmlns:p14="http://schemas.microsoft.com/office/powerpoint/2010/main" val="505718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a:t>
            </a:r>
            <a:endParaRPr lang="en-US" dirty="0"/>
          </a:p>
        </p:txBody>
      </p:sp>
      <p:sp>
        <p:nvSpPr>
          <p:cNvPr id="3" name="Content Placeholder 2"/>
          <p:cNvSpPr>
            <a:spLocks noGrp="1"/>
          </p:cNvSpPr>
          <p:nvPr>
            <p:ph idx="1"/>
          </p:nvPr>
        </p:nvSpPr>
        <p:spPr/>
        <p:txBody>
          <a:bodyPr/>
          <a:lstStyle/>
          <a:p>
            <a:r>
              <a:rPr lang="en-US" dirty="0" smtClean="0">
                <a:solidFill>
                  <a:schemeClr val="tx2"/>
                </a:solidFill>
              </a:rPr>
              <a:t>Demo Class – 3 Questions</a:t>
            </a:r>
          </a:p>
          <a:p>
            <a:r>
              <a:rPr lang="en-US" dirty="0" smtClean="0">
                <a:solidFill>
                  <a:schemeClr val="tx2"/>
                </a:solidFill>
              </a:rPr>
              <a:t>Share how you would use </a:t>
            </a:r>
            <a:r>
              <a:rPr lang="en-US" dirty="0" err="1" smtClean="0">
                <a:solidFill>
                  <a:schemeClr val="tx2"/>
                </a:solidFill>
              </a:rPr>
              <a:t>Plickers</a:t>
            </a:r>
            <a:r>
              <a:rPr lang="en-US" dirty="0" smtClean="0">
                <a:solidFill>
                  <a:schemeClr val="tx2"/>
                </a:solidFill>
              </a:rPr>
              <a:t> in your </a:t>
            </a:r>
            <a:r>
              <a:rPr lang="en-US" dirty="0" smtClean="0">
                <a:solidFill>
                  <a:schemeClr val="tx2"/>
                </a:solidFill>
              </a:rPr>
              <a:t>classroom</a:t>
            </a:r>
            <a:endParaRPr lang="en-US" dirty="0">
              <a:solidFill>
                <a:schemeClr val="tx2"/>
              </a:solidFill>
            </a:endParaRPr>
          </a:p>
          <a:p>
            <a:r>
              <a:rPr lang="en-US" dirty="0" smtClean="0">
                <a:solidFill>
                  <a:schemeClr val="tx2"/>
                </a:solidFill>
              </a:rPr>
              <a:t>Is there any setting you cannot use these in?</a:t>
            </a:r>
            <a:endParaRPr lang="en-US" dirty="0">
              <a:solidFill>
                <a:schemeClr val="tx2"/>
              </a:solidFill>
            </a:endParaRPr>
          </a:p>
        </p:txBody>
      </p:sp>
    </p:spTree>
    <p:extLst>
      <p:ext uri="{BB962C8B-B14F-4D97-AF65-F5344CB8AC3E}">
        <p14:creationId xmlns:p14="http://schemas.microsoft.com/office/powerpoint/2010/main" val="2422871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Plickers</a:t>
            </a:r>
            <a:r>
              <a:rPr lang="en-US" dirty="0" smtClean="0"/>
              <a:t>?</a:t>
            </a:r>
            <a:endParaRPr lang="en-US" dirty="0"/>
          </a:p>
        </p:txBody>
      </p:sp>
      <p:sp>
        <p:nvSpPr>
          <p:cNvPr id="3" name="Content Placeholder 2"/>
          <p:cNvSpPr>
            <a:spLocks noGrp="1"/>
          </p:cNvSpPr>
          <p:nvPr>
            <p:ph idx="1"/>
          </p:nvPr>
        </p:nvSpPr>
        <p:spPr>
          <a:xfrm>
            <a:off x="457200" y="1524001"/>
            <a:ext cx="8229600" cy="1981200"/>
          </a:xfrm>
        </p:spPr>
        <p:txBody>
          <a:bodyPr>
            <a:normAutofit fontScale="85000" lnSpcReduction="20000"/>
          </a:bodyPr>
          <a:lstStyle/>
          <a:p>
            <a:r>
              <a:rPr lang="en-US" dirty="0" err="1">
                <a:solidFill>
                  <a:schemeClr val="tx2"/>
                </a:solidFill>
              </a:rPr>
              <a:t>Plickers</a:t>
            </a:r>
            <a:r>
              <a:rPr lang="en-US" dirty="0">
                <a:solidFill>
                  <a:schemeClr val="tx2"/>
                </a:solidFill>
              </a:rPr>
              <a:t> is a powerfully simple tool that lets teachers collect real-time formative assessment data without the need for student </a:t>
            </a:r>
            <a:r>
              <a:rPr lang="en-US" dirty="0" smtClean="0">
                <a:solidFill>
                  <a:schemeClr val="tx2"/>
                </a:solidFill>
              </a:rPr>
              <a:t>devices</a:t>
            </a:r>
          </a:p>
          <a:p>
            <a:r>
              <a:rPr lang="en-US" dirty="0" smtClean="0">
                <a:solidFill>
                  <a:schemeClr val="tx2"/>
                </a:solidFill>
              </a:rPr>
              <a:t>In other words, </a:t>
            </a:r>
            <a:r>
              <a:rPr lang="en-US" dirty="0">
                <a:solidFill>
                  <a:schemeClr val="tx2"/>
                </a:solidFill>
              </a:rPr>
              <a:t> Sheets of paper that work like a set of classroom clickers </a:t>
            </a:r>
            <a:r>
              <a:rPr lang="en-US" dirty="0" smtClean="0">
                <a:solidFill>
                  <a:schemeClr val="tx2"/>
                </a:solidFill>
              </a:rPr>
              <a:t>with your smartphone.</a:t>
            </a:r>
            <a:endParaRPr lang="en-US" dirty="0">
              <a:solidFill>
                <a:schemeClr val="tx2"/>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1" y="3321558"/>
            <a:ext cx="6934200" cy="3536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0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devices can operate </a:t>
            </a:r>
            <a:r>
              <a:rPr lang="en-US" dirty="0" err="1" smtClean="0"/>
              <a:t>Plickers</a:t>
            </a:r>
            <a:r>
              <a:rPr lang="en-US" dirty="0" smtClean="0"/>
              <a:t>?</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2133600"/>
            <a:ext cx="3597968" cy="2825871"/>
          </a:xfrm>
        </p:spPr>
      </p:pic>
    </p:spTree>
    <p:extLst>
      <p:ext uri="{BB962C8B-B14F-4D97-AF65-F5344CB8AC3E}">
        <p14:creationId xmlns:p14="http://schemas.microsoft.com/office/powerpoint/2010/main" val="2130833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I use </a:t>
            </a:r>
            <a:r>
              <a:rPr lang="en-US" dirty="0" err="1" smtClean="0"/>
              <a:t>Plickers</a:t>
            </a:r>
            <a:r>
              <a:rPr lang="en-US" dirty="0" smtClean="0"/>
              <a:t>?</a:t>
            </a:r>
            <a:endParaRPr lang="en-US" dirty="0"/>
          </a:p>
        </p:txBody>
      </p:sp>
      <p:sp>
        <p:nvSpPr>
          <p:cNvPr id="3" name="Content Placeholder 2"/>
          <p:cNvSpPr>
            <a:spLocks noGrp="1"/>
          </p:cNvSpPr>
          <p:nvPr>
            <p:ph idx="1"/>
          </p:nvPr>
        </p:nvSpPr>
        <p:spPr>
          <a:xfrm>
            <a:off x="152400" y="1600200"/>
            <a:ext cx="5867400" cy="4868022"/>
          </a:xfrm>
        </p:spPr>
        <p:txBody>
          <a:bodyPr>
            <a:normAutofit/>
          </a:bodyPr>
          <a:lstStyle/>
          <a:p>
            <a:pPr marL="633222" indent="-514350">
              <a:buFont typeface="+mj-lt"/>
              <a:buAutoNum type="arabicPeriod"/>
            </a:pPr>
            <a:r>
              <a:rPr lang="en-US" b="1" dirty="0">
                <a:solidFill>
                  <a:schemeClr val="tx2"/>
                </a:solidFill>
              </a:rPr>
              <a:t>Tailor instruction with instant feedback</a:t>
            </a:r>
          </a:p>
          <a:p>
            <a:pPr lvl="1"/>
            <a:r>
              <a:rPr lang="en-US" dirty="0">
                <a:solidFill>
                  <a:schemeClr val="tx2"/>
                </a:solidFill>
              </a:rPr>
              <a:t>Use </a:t>
            </a:r>
            <a:r>
              <a:rPr lang="en-US" dirty="0" err="1">
                <a:solidFill>
                  <a:schemeClr val="tx2"/>
                </a:solidFill>
              </a:rPr>
              <a:t>Plickers</a:t>
            </a:r>
            <a:r>
              <a:rPr lang="en-US" dirty="0">
                <a:solidFill>
                  <a:schemeClr val="tx2"/>
                </a:solidFill>
              </a:rPr>
              <a:t> for quick checks for understanding to know whether your students are understanding big concepts and mastering key skills</a:t>
            </a:r>
            <a:r>
              <a:rPr lang="en-US" dirty="0" smtClean="0">
                <a:solidFill>
                  <a:schemeClr val="tx2"/>
                </a:solidFill>
              </a:rPr>
              <a:t>.</a:t>
            </a:r>
            <a:endParaRPr lang="en-US" dirty="0">
              <a:solidFill>
                <a:schemeClr val="tx2"/>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752599"/>
            <a:ext cx="2286000" cy="4715623"/>
          </a:xfrm>
          <a:prstGeom prst="rect">
            <a:avLst/>
          </a:prstGeom>
        </p:spPr>
      </p:pic>
    </p:spTree>
    <p:extLst>
      <p:ext uri="{BB962C8B-B14F-4D97-AF65-F5344CB8AC3E}">
        <p14:creationId xmlns:p14="http://schemas.microsoft.com/office/powerpoint/2010/main" val="3470310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I use </a:t>
            </a:r>
            <a:r>
              <a:rPr lang="en-US" dirty="0" err="1" smtClean="0"/>
              <a:t>Plickers</a:t>
            </a:r>
            <a:r>
              <a:rPr lang="en-US" dirty="0" smtClean="0"/>
              <a:t>?</a:t>
            </a:r>
            <a:endParaRPr lang="en-US" dirty="0"/>
          </a:p>
        </p:txBody>
      </p:sp>
      <p:sp>
        <p:nvSpPr>
          <p:cNvPr id="3" name="Content Placeholder 2"/>
          <p:cNvSpPr>
            <a:spLocks noGrp="1"/>
          </p:cNvSpPr>
          <p:nvPr>
            <p:ph idx="1"/>
          </p:nvPr>
        </p:nvSpPr>
        <p:spPr>
          <a:xfrm>
            <a:off x="152400" y="1600201"/>
            <a:ext cx="8839200" cy="1981200"/>
          </a:xfrm>
        </p:spPr>
        <p:txBody>
          <a:bodyPr>
            <a:normAutofit/>
          </a:bodyPr>
          <a:lstStyle/>
          <a:p>
            <a:pPr marL="633222" indent="-514350">
              <a:buFont typeface="+mj-lt"/>
              <a:buAutoNum type="arabicPeriod" startAt="2"/>
            </a:pPr>
            <a:r>
              <a:rPr lang="en-US" b="1" dirty="0" smtClean="0">
                <a:solidFill>
                  <a:schemeClr val="tx2"/>
                </a:solidFill>
              </a:rPr>
              <a:t>Engage ALL students in critical thinking</a:t>
            </a:r>
          </a:p>
          <a:p>
            <a:pPr lvl="1"/>
            <a:r>
              <a:rPr lang="en-US" dirty="0" smtClean="0">
                <a:solidFill>
                  <a:schemeClr val="tx2"/>
                </a:solidFill>
              </a:rPr>
              <a:t>Give all students the chance to participate and engage in learning without feeling self-conscious.</a:t>
            </a:r>
            <a:endParaRPr lang="en-US"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400892"/>
            <a:ext cx="4953000" cy="336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297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I use </a:t>
            </a:r>
            <a:r>
              <a:rPr lang="en-US" dirty="0" err="1" smtClean="0"/>
              <a:t>Plickers</a:t>
            </a:r>
            <a:r>
              <a:rPr lang="en-US" dirty="0" smtClean="0"/>
              <a:t>?</a:t>
            </a:r>
            <a:endParaRPr lang="en-US" dirty="0"/>
          </a:p>
        </p:txBody>
      </p:sp>
      <p:sp>
        <p:nvSpPr>
          <p:cNvPr id="3" name="Content Placeholder 2"/>
          <p:cNvSpPr>
            <a:spLocks noGrp="1"/>
          </p:cNvSpPr>
          <p:nvPr>
            <p:ph idx="1"/>
          </p:nvPr>
        </p:nvSpPr>
        <p:spPr>
          <a:xfrm>
            <a:off x="3805881" y="2133600"/>
            <a:ext cx="5185719" cy="4267200"/>
          </a:xfrm>
        </p:spPr>
        <p:txBody>
          <a:bodyPr/>
          <a:lstStyle/>
          <a:p>
            <a:pPr marL="633222" indent="-514350">
              <a:buFont typeface="+mj-lt"/>
              <a:buAutoNum type="arabicPeriod" startAt="3"/>
            </a:pPr>
            <a:r>
              <a:rPr lang="en-US" b="1" dirty="0">
                <a:solidFill>
                  <a:schemeClr val="tx2"/>
                </a:solidFill>
              </a:rPr>
              <a:t>Focus more on teaching, less on set-up</a:t>
            </a:r>
          </a:p>
          <a:p>
            <a:pPr lvl="1"/>
            <a:r>
              <a:rPr lang="en-US" dirty="0">
                <a:solidFill>
                  <a:schemeClr val="tx2"/>
                </a:solidFill>
              </a:rPr>
              <a:t>No waiting for students to log-in on a computer or even open the right app. </a:t>
            </a:r>
            <a:r>
              <a:rPr lang="en-US" dirty="0" err="1">
                <a:solidFill>
                  <a:schemeClr val="tx2"/>
                </a:solidFill>
              </a:rPr>
              <a:t>Plickers</a:t>
            </a:r>
            <a:r>
              <a:rPr lang="en-US" dirty="0">
                <a:solidFill>
                  <a:schemeClr val="tx2"/>
                </a:solidFill>
              </a:rPr>
              <a:t> integrates seamlessly into the way you already teach.</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 y="2286000"/>
            <a:ext cx="3810000"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7920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normAutofit lnSpcReduction="10000"/>
          </a:bodyPr>
          <a:lstStyle/>
          <a:p>
            <a:pPr marL="633222" indent="-514350">
              <a:buFont typeface="+mj-lt"/>
              <a:buAutoNum type="arabicPeriod"/>
            </a:pPr>
            <a:r>
              <a:rPr lang="en-US" dirty="0">
                <a:solidFill>
                  <a:schemeClr val="tx2"/>
                </a:solidFill>
              </a:rPr>
              <a:t>Downloading the </a:t>
            </a:r>
            <a:r>
              <a:rPr lang="en-US" dirty="0" err="1">
                <a:solidFill>
                  <a:schemeClr val="tx2"/>
                </a:solidFill>
              </a:rPr>
              <a:t>Plickers</a:t>
            </a:r>
            <a:r>
              <a:rPr lang="en-US" dirty="0">
                <a:solidFill>
                  <a:schemeClr val="tx2"/>
                </a:solidFill>
              </a:rPr>
              <a:t> </a:t>
            </a:r>
            <a:r>
              <a:rPr lang="en-US" dirty="0" smtClean="0">
                <a:solidFill>
                  <a:schemeClr val="tx2"/>
                </a:solidFill>
              </a:rPr>
              <a:t>App</a:t>
            </a:r>
          </a:p>
          <a:p>
            <a:pPr marL="118872" indent="0">
              <a:buNone/>
            </a:pPr>
            <a:endParaRPr lang="en-US" dirty="0">
              <a:solidFill>
                <a:schemeClr val="tx2"/>
              </a:solidFill>
            </a:endParaRPr>
          </a:p>
          <a:p>
            <a:r>
              <a:rPr lang="en-US" dirty="0">
                <a:solidFill>
                  <a:schemeClr val="tx2"/>
                </a:solidFill>
              </a:rPr>
              <a:t>In order to scan students' responses, you must have the </a:t>
            </a:r>
            <a:r>
              <a:rPr lang="en-US" dirty="0" err="1">
                <a:solidFill>
                  <a:schemeClr val="tx2"/>
                </a:solidFill>
              </a:rPr>
              <a:t>Plickers</a:t>
            </a:r>
            <a:r>
              <a:rPr lang="en-US" dirty="0">
                <a:solidFill>
                  <a:schemeClr val="tx2"/>
                </a:solidFill>
              </a:rPr>
              <a:t> mobile app installed.</a:t>
            </a:r>
          </a:p>
          <a:p>
            <a:r>
              <a:rPr lang="en-US" dirty="0">
                <a:solidFill>
                  <a:schemeClr val="tx2"/>
                </a:solidFill>
              </a:rPr>
              <a:t>Only the teacher needs the </a:t>
            </a:r>
            <a:r>
              <a:rPr lang="en-US" dirty="0" err="1">
                <a:solidFill>
                  <a:schemeClr val="tx2"/>
                </a:solidFill>
              </a:rPr>
              <a:t>Plickers</a:t>
            </a:r>
            <a:r>
              <a:rPr lang="en-US" dirty="0">
                <a:solidFill>
                  <a:schemeClr val="tx2"/>
                </a:solidFill>
              </a:rPr>
              <a:t> app on a mobile device; students don't need to download anything!</a:t>
            </a:r>
          </a:p>
          <a:p>
            <a:r>
              <a:rPr lang="en-US" dirty="0">
                <a:solidFill>
                  <a:schemeClr val="tx2"/>
                </a:solidFill>
              </a:rPr>
              <a:t>For the iPad, you may need to filter by "iPhone only" and then search for </a:t>
            </a:r>
            <a:r>
              <a:rPr lang="en-US" dirty="0" err="1">
                <a:solidFill>
                  <a:schemeClr val="tx2"/>
                </a:solidFill>
              </a:rPr>
              <a:t>Plickers</a:t>
            </a:r>
            <a:r>
              <a:rPr lang="en-US" dirty="0">
                <a:solidFill>
                  <a:schemeClr val="tx2"/>
                </a:solidFill>
              </a:rPr>
              <a:t> in order to show it in the App Store.</a:t>
            </a:r>
          </a:p>
          <a:p>
            <a:pPr marL="925830" lvl="1" indent="-514350">
              <a:buFont typeface="+mj-lt"/>
              <a:buAutoNum type="arabicPeriod"/>
            </a:pP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209800"/>
            <a:ext cx="3620005" cy="609685"/>
          </a:xfrm>
          <a:prstGeom prst="rect">
            <a:avLst/>
          </a:prstGeom>
        </p:spPr>
      </p:pic>
    </p:spTree>
    <p:extLst>
      <p:ext uri="{BB962C8B-B14F-4D97-AF65-F5344CB8AC3E}">
        <p14:creationId xmlns:p14="http://schemas.microsoft.com/office/powerpoint/2010/main" val="3123421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0" y="1524000"/>
            <a:ext cx="6725568" cy="2590799"/>
          </a:xfrm>
        </p:spPr>
        <p:txBody>
          <a:bodyPr>
            <a:normAutofit fontScale="77500" lnSpcReduction="20000"/>
          </a:bodyPr>
          <a:lstStyle/>
          <a:p>
            <a:pPr marL="118872" indent="0">
              <a:buNone/>
            </a:pPr>
            <a:r>
              <a:rPr lang="en-US" dirty="0" smtClean="0"/>
              <a:t>2</a:t>
            </a:r>
            <a:r>
              <a:rPr lang="en-US" dirty="0" smtClean="0">
                <a:solidFill>
                  <a:schemeClr val="tx2"/>
                </a:solidFill>
              </a:rPr>
              <a:t>. Printing Cards</a:t>
            </a:r>
          </a:p>
          <a:p>
            <a:r>
              <a:rPr lang="en-US" dirty="0">
                <a:solidFill>
                  <a:schemeClr val="tx2"/>
                </a:solidFill>
              </a:rPr>
              <a:t>Print the </a:t>
            </a:r>
            <a:r>
              <a:rPr lang="en-US" dirty="0">
                <a:solidFill>
                  <a:schemeClr val="tx2"/>
                </a:solidFill>
                <a:hlinkClick r:id="rId2"/>
              </a:rPr>
              <a:t>Standard Set</a:t>
            </a:r>
            <a:r>
              <a:rPr lang="en-US" dirty="0">
                <a:solidFill>
                  <a:schemeClr val="tx2"/>
                </a:solidFill>
              </a:rPr>
              <a:t> or checkout other options on our </a:t>
            </a:r>
            <a:r>
              <a:rPr lang="en-US" dirty="0">
                <a:solidFill>
                  <a:schemeClr val="tx2"/>
                </a:solidFill>
                <a:hlinkClick r:id="rId3"/>
              </a:rPr>
              <a:t>cards page</a:t>
            </a:r>
            <a:endParaRPr lang="en-US" dirty="0">
              <a:solidFill>
                <a:schemeClr val="tx2"/>
              </a:solidFill>
            </a:endParaRPr>
          </a:p>
          <a:p>
            <a:r>
              <a:rPr lang="en-US" dirty="0">
                <a:solidFill>
                  <a:schemeClr val="tx2"/>
                </a:solidFill>
              </a:rPr>
              <a:t>We recommend printing on cardstock so your cards more durable. If you choose to also laminate your cards, a matte laminate helps prevent glare that may make scanning less efficient</a:t>
            </a:r>
            <a:r>
              <a:rPr lang="en-US" dirty="0" smtClean="0">
                <a:solidFill>
                  <a:schemeClr val="tx2"/>
                </a:solidFill>
              </a:rPr>
              <a:t>.</a:t>
            </a:r>
            <a:endParaRPr lang="en-US" dirty="0">
              <a:solidFill>
                <a:schemeClr val="tx2"/>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1782" y="1524000"/>
            <a:ext cx="2629267" cy="3353268"/>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4114800"/>
            <a:ext cx="6573168" cy="2600688"/>
          </a:xfrm>
          <a:prstGeom prst="rect">
            <a:avLst/>
          </a:prstGeom>
        </p:spPr>
      </p:pic>
    </p:spTree>
    <p:extLst>
      <p:ext uri="{BB962C8B-B14F-4D97-AF65-F5344CB8AC3E}">
        <p14:creationId xmlns:p14="http://schemas.microsoft.com/office/powerpoint/2010/main" val="21400027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Harrison">
      <a:dk1>
        <a:srgbClr val="FF0000"/>
      </a:dk1>
      <a:lt1>
        <a:srgbClr val="F8F8F8"/>
      </a:lt1>
      <a:dk2>
        <a:srgbClr val="000000"/>
      </a:dk2>
      <a:lt2>
        <a:srgbClr val="F8F8F8"/>
      </a:lt2>
      <a:accent1>
        <a:srgbClr val="FF0000"/>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191</TotalTime>
  <Words>1474</Words>
  <Application>Microsoft Office PowerPoint</Application>
  <PresentationFormat>On-screen Show (4:3)</PresentationFormat>
  <Paragraphs>101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Module</vt:lpstr>
      <vt:lpstr>Formative Assessment with Plickers!</vt:lpstr>
      <vt:lpstr>Let’s try a few questions . . .</vt:lpstr>
      <vt:lpstr>What is Plickers?</vt:lpstr>
      <vt:lpstr>What devices can operate Plickers?</vt:lpstr>
      <vt:lpstr>Why should I use Plickers?</vt:lpstr>
      <vt:lpstr>Why should I use Plickers?</vt:lpstr>
      <vt:lpstr>Why should I use Plickers?</vt:lpstr>
      <vt:lpstr>Getting Started</vt:lpstr>
      <vt:lpstr>Getting Started</vt:lpstr>
      <vt:lpstr>FAQ on Plickers Cards</vt:lpstr>
      <vt:lpstr>FAQ on Plickers Cards</vt:lpstr>
      <vt:lpstr>FAQ on Plickers Cards</vt:lpstr>
      <vt:lpstr>Scanning Cards</vt:lpstr>
      <vt:lpstr>Scanning Cards</vt:lpstr>
      <vt:lpstr>Live View</vt:lpstr>
      <vt:lpstr>Using Live View</vt:lpstr>
      <vt:lpstr>Using Live View</vt:lpstr>
      <vt:lpstr>Using Live View</vt:lpstr>
      <vt:lpstr>Creating Classes and Students</vt:lpstr>
      <vt:lpstr>Creating Questions and Polls</vt:lpstr>
      <vt:lpstr>Creating Questions and Polls</vt:lpstr>
      <vt:lpstr>PowerPoint Presentation</vt:lpstr>
      <vt:lpstr>Creating Questions and Polls</vt:lpstr>
      <vt:lpstr>Creating Questions and Polls</vt:lpstr>
      <vt:lpstr>Clearing Responses on the Mobile App </vt:lpstr>
      <vt:lpstr>Reports</vt:lpstr>
      <vt:lpstr>PowerPoint Presentation</vt:lpstr>
      <vt:lpstr>PowerPoint Presentation</vt:lpstr>
      <vt:lpstr>ACTION!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Clickers vs Plickers</dc:title>
  <dc:creator>Heather</dc:creator>
  <cp:lastModifiedBy>Gabel, Heather</cp:lastModifiedBy>
  <cp:revision>11</cp:revision>
  <dcterms:created xsi:type="dcterms:W3CDTF">2015-07-07T19:34:36Z</dcterms:created>
  <dcterms:modified xsi:type="dcterms:W3CDTF">2015-07-09T15:03:05Z</dcterms:modified>
</cp:coreProperties>
</file>