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7" r:id="rId11"/>
    <p:sldId id="270" r:id="rId12"/>
    <p:sldId id="268" r:id="rId13"/>
    <p:sldId id="271" r:id="rId14"/>
    <p:sldId id="272" r:id="rId15"/>
    <p:sldId id="273" r:id="rId16"/>
    <p:sldId id="274" r:id="rId17"/>
    <p:sldId id="269" r:id="rId18"/>
    <p:sldId id="265" r:id="rId19"/>
    <p:sldId id="276" r:id="rId20"/>
    <p:sldId id="277" r:id="rId21"/>
    <p:sldId id="275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7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F0E4-1E3A-4CAB-BEF1-371B5238D68A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66B-F19B-4B82-B4F1-7B22FEF54B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F0E4-1E3A-4CAB-BEF1-371B5238D68A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66B-F19B-4B82-B4F1-7B22FEF54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F0E4-1E3A-4CAB-BEF1-371B5238D68A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66B-F19B-4B82-B4F1-7B22FEF54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F0E4-1E3A-4CAB-BEF1-371B5238D68A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66B-F19B-4B82-B4F1-7B22FEF54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F0E4-1E3A-4CAB-BEF1-371B5238D68A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66B-F19B-4B82-B4F1-7B22FEF54B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F0E4-1E3A-4CAB-BEF1-371B5238D68A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66B-F19B-4B82-B4F1-7B22FEF54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F0E4-1E3A-4CAB-BEF1-371B5238D68A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66B-F19B-4B82-B4F1-7B22FEF54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F0E4-1E3A-4CAB-BEF1-371B5238D68A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5D766B-F19B-4B82-B4F1-7B22FEF54B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F0E4-1E3A-4CAB-BEF1-371B5238D68A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66B-F19B-4B82-B4F1-7B22FEF54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F0E4-1E3A-4CAB-BEF1-371B5238D68A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25D766B-F19B-4B82-B4F1-7B22FEF54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061F0E4-1E3A-4CAB-BEF1-371B5238D68A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766B-F19B-4B82-B4F1-7B22FEF54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61F0E4-1E3A-4CAB-BEF1-371B5238D68A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5D766B-F19B-4B82-B4F1-7B22FEF54B7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Grading and Reporting Student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Credit to Thomas R. </a:t>
            </a:r>
            <a:r>
              <a:rPr lang="en-US" dirty="0" err="1" smtClean="0"/>
              <a:t>Guskey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091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 No One Method of Grading and Reporting Serves ALL Purposes Well!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Communicate the Achievement Status of Students to their Parents and Others</a:t>
            </a:r>
          </a:p>
          <a:p>
            <a:r>
              <a:rPr lang="en-US" dirty="0" smtClean="0"/>
              <a:t>Provide Information for Student Self-Evaluation</a:t>
            </a:r>
          </a:p>
          <a:p>
            <a:r>
              <a:rPr lang="en-US" dirty="0" smtClean="0"/>
              <a:t>Select, Identify, or Group Students to Learn</a:t>
            </a:r>
          </a:p>
          <a:p>
            <a:r>
              <a:rPr lang="en-US" dirty="0" smtClean="0"/>
              <a:t>Provide Incentives for Students to Learn</a:t>
            </a:r>
          </a:p>
          <a:p>
            <a:r>
              <a:rPr lang="en-US" dirty="0" smtClean="0"/>
              <a:t>Documents students’ performance to evaluate the Effectiveness of Instructional Programs</a:t>
            </a:r>
          </a:p>
          <a:p>
            <a:r>
              <a:rPr lang="en-US" dirty="0" smtClean="0"/>
              <a:t>Provide Evidence of Students’ Lack of Effort or Inappropriate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6480048" cy="2301240"/>
          </a:xfrm>
        </p:spPr>
        <p:txBody>
          <a:bodyPr>
            <a:normAutofit/>
          </a:bodyPr>
          <a:lstStyle/>
          <a:p>
            <a:r>
              <a:rPr lang="en-US" dirty="0" smtClean="0"/>
              <a:t>Letter Grades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6480048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Advantages: Brief and generally understood</a:t>
            </a:r>
          </a:p>
          <a:p>
            <a:pPr marL="0" indent="0">
              <a:buNone/>
            </a:pPr>
            <a:r>
              <a:rPr lang="en-US" dirty="0" smtClean="0"/>
              <a:t>Disadvantages: Require abstraction of lots of info, cut-offs are arbitrary, easily misinterpreted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6480048" cy="2301240"/>
          </a:xfrm>
        </p:spPr>
        <p:txBody>
          <a:bodyPr>
            <a:normAutofit/>
          </a:bodyPr>
          <a:lstStyle/>
          <a:p>
            <a:r>
              <a:rPr lang="en-US" dirty="0" smtClean="0"/>
              <a:t>Percentage Grades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6480048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Advantages: Provide finer discriminations and increase variation in grades</a:t>
            </a:r>
          </a:p>
          <a:p>
            <a:pPr marL="0" indent="0">
              <a:buNone/>
            </a:pPr>
            <a:r>
              <a:rPr lang="en-US" dirty="0" smtClean="0"/>
              <a:t>Disadvantages: Require abstraction of lots of info, increased number of arbitrary cut-offs, greater influence of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8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6480048" cy="2301240"/>
          </a:xfrm>
        </p:spPr>
        <p:txBody>
          <a:bodyPr>
            <a:normAutofit/>
          </a:bodyPr>
          <a:lstStyle/>
          <a:p>
            <a:r>
              <a:rPr lang="en-US" dirty="0" smtClean="0"/>
              <a:t>Standards-Based Grades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6480048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Advantages: Clear description of Achievement and Useful for Diagnosis and Prescription</a:t>
            </a:r>
          </a:p>
          <a:p>
            <a:pPr marL="0" indent="0">
              <a:buNone/>
            </a:pPr>
            <a:r>
              <a:rPr lang="en-US" dirty="0" smtClean="0"/>
              <a:t>Disadvantages: Often complicated for parents to understand and seldom communicate the appropriateness of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8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Developing </a:t>
            </a:r>
            <a:br>
              <a:rPr lang="en-US" dirty="0" smtClean="0"/>
            </a:br>
            <a:r>
              <a:rPr lang="en-US" dirty="0" smtClean="0"/>
              <a:t>Standards Based Grading (SBG)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Identify the major learning goals or standards that students will be expected to achieve in each course of study</a:t>
            </a:r>
          </a:p>
          <a:p>
            <a:r>
              <a:rPr lang="en-US" dirty="0" smtClean="0"/>
              <a:t>Establish performance indicators for the learning goals or standards</a:t>
            </a:r>
          </a:p>
          <a:p>
            <a:r>
              <a:rPr lang="en-US" dirty="0" smtClean="0"/>
              <a:t>Determine graduated levels of performance (benchmarks) for assessing each goal or standard</a:t>
            </a:r>
          </a:p>
          <a:p>
            <a:r>
              <a:rPr lang="en-US" dirty="0" smtClean="0"/>
              <a:t>Develop reporting forms that communicate teachers’ judgments of students’ learning progress and culminating achievement in relation to the learning goals or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Reporting on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Avoid Comparative Language</a:t>
            </a:r>
          </a:p>
          <a:p>
            <a:pPr lvl="1"/>
            <a:r>
              <a:rPr lang="en-US" dirty="0" smtClean="0"/>
              <a:t>Below average, average, and superior communicates standing among classmates, not progress on standards</a:t>
            </a:r>
            <a:endParaRPr lang="en-US" dirty="0"/>
          </a:p>
          <a:p>
            <a:r>
              <a:rPr lang="en-US" dirty="0" smtClean="0"/>
              <a:t>Provide Examples Based on Student Work</a:t>
            </a:r>
          </a:p>
          <a:p>
            <a:pPr lvl="1"/>
            <a:r>
              <a:rPr lang="en-US" dirty="0" smtClean="0"/>
              <a:t>Show precisely what each level of performance means, based on models of excellence</a:t>
            </a:r>
          </a:p>
          <a:p>
            <a:r>
              <a:rPr lang="en-US" dirty="0" smtClean="0"/>
              <a:t>Distinguish “Levels of Understanding” and “Frequency of Display”</a:t>
            </a:r>
          </a:p>
          <a:p>
            <a:pPr lvl="1"/>
            <a:r>
              <a:rPr lang="en-US" dirty="0" smtClean="0"/>
              <a:t>Quality is not the same as rate of occurrence</a:t>
            </a:r>
          </a:p>
          <a:p>
            <a:r>
              <a:rPr lang="en-US" dirty="0" smtClean="0"/>
              <a:t>Be Consistent</a:t>
            </a:r>
          </a:p>
          <a:p>
            <a:pPr lvl="1"/>
            <a:r>
              <a:rPr lang="en-US" dirty="0" smtClean="0"/>
              <a:t>Use similar terms across school levels, assessments, instructional materials, and reporting forms</a:t>
            </a:r>
          </a:p>
        </p:txBody>
      </p:sp>
    </p:spTree>
    <p:extLst>
      <p:ext uri="{BB962C8B-B14F-4D97-AF65-F5344CB8AC3E}">
        <p14:creationId xmlns:p14="http://schemas.microsoft.com/office/powerpoint/2010/main" val="15455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#3 Grading and Reporting will ALWAYS Involve Some Degree of SUBJECTIVITY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6480048" cy="2301240"/>
          </a:xfrm>
        </p:spPr>
        <p:txBody>
          <a:bodyPr>
            <a:normAutofit/>
          </a:bodyPr>
          <a:lstStyle/>
          <a:p>
            <a:r>
              <a:rPr lang="en-US" dirty="0" smtClean="0"/>
              <a:t>In General, Reporting is MORE Subjective: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04800" y="2819400"/>
            <a:ext cx="6480048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more </a:t>
            </a:r>
            <a:r>
              <a:rPr lang="en-US" i="1" dirty="0" smtClean="0"/>
              <a:t>detailed</a:t>
            </a:r>
            <a:r>
              <a:rPr lang="en-US" dirty="0" smtClean="0"/>
              <a:t> the reporting method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more </a:t>
            </a:r>
            <a:r>
              <a:rPr lang="en-US" i="1" dirty="0" smtClean="0"/>
              <a:t>analytic</a:t>
            </a:r>
            <a:r>
              <a:rPr lang="en-US" dirty="0" smtClean="0"/>
              <a:t> the reporting process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more </a:t>
            </a:r>
            <a:r>
              <a:rPr lang="en-US" i="1" dirty="0" smtClean="0"/>
              <a:t>effort</a:t>
            </a:r>
            <a:r>
              <a:rPr lang="en-US" dirty="0" smtClean="0"/>
              <a:t> is considered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more </a:t>
            </a:r>
            <a:r>
              <a:rPr lang="en-US" i="1" dirty="0" smtClean="0"/>
              <a:t>behavior</a:t>
            </a:r>
            <a:r>
              <a:rPr lang="en-US" dirty="0" smtClean="0"/>
              <a:t> influences judgments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However, More Detailed and Analytic Reports are Better LEARNING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04800" y="3352800"/>
            <a:ext cx="6480048" cy="175260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The Challenge:  To balance Reporting Needs with Instructional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3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is a highly complex process</a:t>
            </a:r>
          </a:p>
          <a:p>
            <a:r>
              <a:rPr lang="en-US" dirty="0" smtClean="0"/>
              <a:t>Professional development is essential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#4 Mathematic Precision does NOT yield Fairer or More Objective Grading!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1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Questionable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Averaging to Obtain a Course Grade</a:t>
            </a:r>
          </a:p>
          <a:p>
            <a:r>
              <a:rPr lang="en-US" dirty="0" smtClean="0"/>
              <a:t>Giving Zeros for Work </a:t>
            </a:r>
            <a:r>
              <a:rPr lang="en-US" dirty="0" smtClean="0"/>
              <a:t>Missed </a:t>
            </a:r>
            <a:r>
              <a:rPr lang="en-US" dirty="0" smtClean="0"/>
              <a:t>or Work Turned in Late</a:t>
            </a:r>
          </a:p>
          <a:p>
            <a:r>
              <a:rPr lang="en-US" dirty="0" smtClean="0"/>
              <a:t>Taking Credit Away from Students for Infractions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Alternatives to Averaging Inconsistent Evidence on Student Learning: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priority to the most recent evidence</a:t>
            </a:r>
          </a:p>
          <a:p>
            <a:r>
              <a:rPr lang="en-US" dirty="0" smtClean="0"/>
              <a:t>Give priority to the most comprehensive evidence</a:t>
            </a:r>
          </a:p>
          <a:p>
            <a:r>
              <a:rPr lang="en-US" dirty="0" smtClean="0"/>
              <a:t>Give priority to evidence related to the most important learning goals or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Alternatives to Giving Zeros: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“I” or “incomplete” grades</a:t>
            </a:r>
          </a:p>
          <a:p>
            <a:pPr lvl="1"/>
            <a:r>
              <a:rPr lang="en-US" dirty="0" smtClean="0"/>
              <a:t>Include specific and immediate consequences</a:t>
            </a:r>
          </a:p>
          <a:p>
            <a:r>
              <a:rPr lang="en-US" dirty="0" smtClean="0"/>
              <a:t>Report behavioral aspects separately</a:t>
            </a:r>
          </a:p>
          <a:p>
            <a:pPr lvl="1"/>
            <a:r>
              <a:rPr lang="en-US" dirty="0" smtClean="0"/>
              <a:t>Separate product from process and progress</a:t>
            </a:r>
          </a:p>
          <a:p>
            <a:r>
              <a:rPr lang="en-US" dirty="0" smtClean="0"/>
              <a:t>Change grading scales</a:t>
            </a:r>
          </a:p>
          <a:p>
            <a:pPr lvl="1"/>
            <a:r>
              <a:rPr lang="en-US" dirty="0" smtClean="0"/>
              <a:t>Use integers (A=4, B=3 . . . ) instead of percentages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9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Grading Requires Thoughtful and Informed Professional Judgment!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#5 Grades have Some Value as REWARDS, but NO Value as PUNISHMENTS!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Message: Do Not Use Grades as WEAPONS!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#6 Grading and Reporting should ALWAYS be done in Reference to the LEARNING CRITERIA, </a:t>
            </a:r>
            <a:br>
              <a:rPr lang="en-US" dirty="0" smtClean="0"/>
            </a:br>
            <a:r>
              <a:rPr lang="en-US" b="1" dirty="0" smtClean="0"/>
              <a:t>NEVER </a:t>
            </a:r>
            <a:r>
              <a:rPr lang="en-US" dirty="0" smtClean="0"/>
              <a:t>“on the curve”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#7 Grade Distributions Reflect BOTH: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6480048" cy="17526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Students’ level of performance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Quality of the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#8 Report Cards are but ONE WAY of Communicating with Parents!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6480048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Report cards, notes home, progress reports, phone calls, open house, newsletters, homework, web pages, conferences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Change is a prerequisite for Improvement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#9 </a:t>
            </a:r>
            <a:r>
              <a:rPr lang="en-US" b="1" dirty="0" smtClean="0"/>
              <a:t>High Percentages </a:t>
            </a:r>
            <a:r>
              <a:rPr lang="en-US" dirty="0" smtClean="0"/>
              <a:t>are NOT the same as </a:t>
            </a:r>
            <a:r>
              <a:rPr lang="en-US" b="1" dirty="0" smtClean="0"/>
              <a:t>High Standards!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Think about your days as a student.  Then, describe your most memorable . . 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6480048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Negative grading experience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Positive grading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Reporting and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Begin with a Clear Statement of Purpose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Accurate and Understandable Descriptions of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Grading and Reporting to Enhance Teaching and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8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major reasons we use report cards and assign grades to students’ work?</a:t>
            </a:r>
          </a:p>
          <a:p>
            <a:r>
              <a:rPr lang="en-US" dirty="0" smtClean="0"/>
              <a:t>Ideally, what purposes should report cards or grades serve?</a:t>
            </a:r>
          </a:p>
          <a:p>
            <a:r>
              <a:rPr lang="en-US" dirty="0" smtClean="0"/>
              <a:t>What elements should teachers use in determining students’ grades?</a:t>
            </a:r>
          </a:p>
          <a:p>
            <a:pPr lvl="1"/>
            <a:r>
              <a:rPr lang="en-US" sz="1600" dirty="0" smtClean="0"/>
              <a:t>(For example, major assessments, homework, attendance, class participation)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171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Communicate the Achievement Status of Students to their Parents and Others</a:t>
            </a:r>
          </a:p>
          <a:p>
            <a:r>
              <a:rPr lang="en-US" dirty="0" smtClean="0"/>
              <a:t>Provide Information for Student Self-Evaluation</a:t>
            </a:r>
          </a:p>
          <a:p>
            <a:r>
              <a:rPr lang="en-US" dirty="0" smtClean="0"/>
              <a:t>Select, Identify, or Group Students to Learn</a:t>
            </a:r>
          </a:p>
          <a:p>
            <a:r>
              <a:rPr lang="en-US" dirty="0" smtClean="0"/>
              <a:t>Provide Incentives for Students to Learn</a:t>
            </a:r>
          </a:p>
          <a:p>
            <a:r>
              <a:rPr lang="en-US" dirty="0" smtClean="0"/>
              <a:t>Documents students’ performance to evaluate the Effectiveness of Instructional Programs</a:t>
            </a:r>
          </a:p>
          <a:p>
            <a:r>
              <a:rPr lang="en-US" dirty="0" smtClean="0"/>
              <a:t>Provide Evidence of Students’ Lack of Effort or Inappropriate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product, process, and progress criteria should be reported at each level?</a:t>
            </a:r>
          </a:p>
          <a:p>
            <a:r>
              <a:rPr lang="en-US" dirty="0" smtClean="0"/>
              <a:t>Within each subject area, how many standards will be reported? What are they?</a:t>
            </a:r>
          </a:p>
          <a:p>
            <a:r>
              <a:rPr lang="en-US" dirty="0" smtClean="0"/>
              <a:t>How many levels of performance will be reported for each standard? How will those be labeled?</a:t>
            </a:r>
          </a:p>
          <a:p>
            <a:r>
              <a:rPr lang="en-US" dirty="0" smtClean="0"/>
              <a:t>Will teachers’ comments be encouraged and included? What form will these take? How will they be recorded?</a:t>
            </a:r>
          </a:p>
          <a:p>
            <a:r>
              <a:rPr lang="en-US" dirty="0" smtClean="0"/>
              <a:t>How should things be arranged on the report? What format will be used? What information will be included?</a:t>
            </a:r>
          </a:p>
          <a:p>
            <a:r>
              <a:rPr lang="en-US" dirty="0" smtClean="0"/>
              <a:t>What will parents be expected to do with the information?</a:t>
            </a:r>
          </a:p>
          <a:p>
            <a:r>
              <a:rPr lang="en-US" dirty="0" smtClean="0"/>
              <a:t>What policies need to accompany these new reporting procedures? (</a:t>
            </a:r>
            <a:r>
              <a:rPr lang="en-US" dirty="0" err="1" smtClean="0"/>
              <a:t>ie</a:t>
            </a:r>
            <a:r>
              <a:rPr lang="en-US" dirty="0" smtClean="0"/>
              <a:t>. The use of zeros, absentees, punctuality of assignments, make-up work, behavioral infractions, homework, final exams, etc.)</a:t>
            </a:r>
          </a:p>
        </p:txBody>
      </p:sp>
    </p:spTree>
    <p:extLst>
      <p:ext uri="{BB962C8B-B14F-4D97-AF65-F5344CB8AC3E}">
        <p14:creationId xmlns:p14="http://schemas.microsoft.com/office/powerpoint/2010/main" val="25019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 from the </a:t>
            </a:r>
            <a:br>
              <a:rPr lang="en-US" dirty="0" smtClean="0"/>
            </a:br>
            <a:r>
              <a:rPr lang="en-US" dirty="0" smtClean="0"/>
              <a:t>Research of Grading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4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 Grading and Reporting are NOT Essential to the Instructional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Checking IS Essential!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6629400" cy="1066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Checking is Diagnostic (teacher is an Advocate)</a:t>
            </a:r>
          </a:p>
          <a:p>
            <a:pPr marL="0" indent="0">
              <a:buNone/>
            </a:pPr>
            <a:r>
              <a:rPr lang="en-US" dirty="0" smtClean="0"/>
              <a:t>Grading is Evaluative  (teacher is a Judge)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457</TotalTime>
  <Words>968</Words>
  <Application>Microsoft Office PowerPoint</Application>
  <PresentationFormat>On-screen Show (4:3)</PresentationFormat>
  <Paragraphs>104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Technic</vt:lpstr>
      <vt:lpstr>Grading and Reporting Student Learning</vt:lpstr>
      <vt:lpstr>Systemic Change</vt:lpstr>
      <vt:lpstr>Change is a prerequisite for Improvement </vt:lpstr>
      <vt:lpstr>Guiding Questions</vt:lpstr>
      <vt:lpstr>Purposes of Grading</vt:lpstr>
      <vt:lpstr>Guiding Questions</vt:lpstr>
      <vt:lpstr>Conclusions from the  Research of Grading</vt:lpstr>
      <vt:lpstr>#1 Grading and Reporting are NOT Essential to the Instructional Process </vt:lpstr>
      <vt:lpstr>Checking IS Essential!</vt:lpstr>
      <vt:lpstr>#2 No One Method of Grading and Reporting Serves ALL Purposes Well! </vt:lpstr>
      <vt:lpstr>Purposes of Grading</vt:lpstr>
      <vt:lpstr>Letter Grades </vt:lpstr>
      <vt:lpstr>Percentage Grades </vt:lpstr>
      <vt:lpstr>Standards-Based Grades </vt:lpstr>
      <vt:lpstr>Steps in Developing  Standards Based Grading (SBG)</vt:lpstr>
      <vt:lpstr>Guidelines for Reporting on Standards</vt:lpstr>
      <vt:lpstr>#3 Grading and Reporting will ALWAYS Involve Some Degree of SUBJECTIVITY </vt:lpstr>
      <vt:lpstr>In General, Reporting is MORE Subjective:</vt:lpstr>
      <vt:lpstr>However, More Detailed and Analytic Reports are Better LEARNING TOOLS</vt:lpstr>
      <vt:lpstr>#4 Mathematic Precision does NOT yield Fairer or More Objective Grading! </vt:lpstr>
      <vt:lpstr>Questionable Practices</vt:lpstr>
      <vt:lpstr>Alternatives to Averaging Inconsistent Evidence on Student Learning:</vt:lpstr>
      <vt:lpstr>Alternatives to Giving Zeros:</vt:lpstr>
      <vt:lpstr>Grading Requires Thoughtful and Informed Professional Judgment! </vt:lpstr>
      <vt:lpstr>#5 Grades have Some Value as REWARDS, but NO Value as PUNISHMENTS! </vt:lpstr>
      <vt:lpstr>Message: Do Not Use Grades as WEAPONS! </vt:lpstr>
      <vt:lpstr>#6 Grading and Reporting should ALWAYS be done in Reference to the LEARNING CRITERIA,  NEVER “on the curve” </vt:lpstr>
      <vt:lpstr>#7 Grade Distributions Reflect BOTH: </vt:lpstr>
      <vt:lpstr>#8 Report Cards are but ONE WAY of Communicating with Parents! </vt:lpstr>
      <vt:lpstr>#9 High Percentages are NOT the same as High Standards! </vt:lpstr>
      <vt:lpstr>Think about your days as a student.  Then, describe your most memorable . . .  </vt:lpstr>
      <vt:lpstr>Goals for Reporting and Grading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Grading and Reporting Student Learning</dc:title>
  <dc:creator>Gabel, Heather</dc:creator>
  <cp:lastModifiedBy>Gabel, Heather</cp:lastModifiedBy>
  <cp:revision>7</cp:revision>
  <dcterms:created xsi:type="dcterms:W3CDTF">2015-05-27T16:02:12Z</dcterms:created>
  <dcterms:modified xsi:type="dcterms:W3CDTF">2015-05-28T19:22:43Z</dcterms:modified>
</cp:coreProperties>
</file>