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71" r:id="rId5"/>
    <p:sldId id="261" r:id="rId6"/>
    <p:sldId id="257" r:id="rId7"/>
    <p:sldId id="258" r:id="rId8"/>
    <p:sldId id="270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BB7F7A-3157-494E-BA41-AA12C067224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5A138C4-1CC9-4FCD-BAB8-B162A78084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18288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based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505200"/>
            <a:ext cx="3309803" cy="1108229"/>
          </a:xfrm>
        </p:spPr>
        <p:txBody>
          <a:bodyPr/>
          <a:lstStyle/>
          <a:p>
            <a:r>
              <a:rPr lang="en-US" dirty="0" smtClean="0"/>
              <a:t>Castle High School</a:t>
            </a:r>
          </a:p>
        </p:txBody>
      </p:sp>
      <p:pic>
        <p:nvPicPr>
          <p:cNvPr id="5" name="Placehold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1135">
            <a:off x="798866" y="1422557"/>
            <a:ext cx="2912970" cy="2912970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38100" dir="5400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0868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So…how do I get a “5”?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obtain the mastery score of 5 for a Big Idea, </a:t>
            </a:r>
            <a:r>
              <a:rPr lang="en-US" b="1" dirty="0" smtClean="0"/>
              <a:t>you must obtain a score of 4 on at least two separate </a:t>
            </a:r>
            <a:r>
              <a:rPr lang="en-US" b="1" dirty="0" err="1" smtClean="0"/>
              <a:t>MasteryAssessments</a:t>
            </a:r>
            <a:r>
              <a:rPr lang="en-US" b="1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will monitor this by keeping all of your previous Mastery Assessments and using your Score Sheet in your classroom binder. </a:t>
            </a:r>
            <a:r>
              <a:rPr lang="en-US" b="1" dirty="0" smtClean="0"/>
              <a:t>These will be kept in a portfolio that does not leave the classroom.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038600"/>
            <a:ext cx="6058746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13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class…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3552" y="2313800"/>
                <a:ext cx="5138523" cy="2400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4+4</m:t>
                      </m:r>
                    </m:oMath>
                  </m:oMathPara>
                </a14:m>
                <a:endParaRPr lang="en-US" sz="1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2313800"/>
                <a:ext cx="5138523" cy="24006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81600" y="2309251"/>
                <a:ext cx="3753463" cy="2400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15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309251"/>
                <a:ext cx="3753463" cy="24006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619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47147" cy="5736433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83" y="228600"/>
            <a:ext cx="436746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66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TRACKING SHEETS/PORTFOLIO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887695" cy="4648200"/>
          </a:xfrm>
        </p:spPr>
      </p:pic>
    </p:spTree>
    <p:extLst>
      <p:ext uri="{BB962C8B-B14F-4D97-AF65-F5344CB8AC3E}">
        <p14:creationId xmlns:p14="http://schemas.microsoft.com/office/powerpoint/2010/main" val="2747804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GRADEBOOK</a:t>
            </a:r>
            <a:endParaRPr lang="en-US" dirty="0"/>
          </a:p>
        </p:txBody>
      </p:sp>
      <p:pic>
        <p:nvPicPr>
          <p:cNvPr id="4" name="Content Placeholder 3" descr="Gradebook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t="11664" r="11490" b="34532"/>
          <a:stretch/>
        </p:blipFill>
        <p:spPr>
          <a:xfrm>
            <a:off x="304800" y="1219200"/>
            <a:ext cx="8534400" cy="4766026"/>
          </a:xfrm>
        </p:spPr>
      </p:pic>
      <p:sp>
        <p:nvSpPr>
          <p:cNvPr id="5" name="Rectangle 4"/>
          <p:cNvSpPr/>
          <p:nvPr/>
        </p:nvSpPr>
        <p:spPr>
          <a:xfrm>
            <a:off x="304800" y="2819400"/>
            <a:ext cx="19050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78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standards based grading?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81400" cy="4038599"/>
          </a:xfrm>
        </p:spPr>
        <p:txBody>
          <a:bodyPr>
            <a:normAutofit fontScale="85000" lnSpcReduction="10000"/>
          </a:bodyPr>
          <a:lstStyle/>
          <a:p>
            <a:r>
              <a:rPr lang="en-US" sz="2500" dirty="0" smtClean="0"/>
              <a:t>Grades should have meaning</a:t>
            </a:r>
          </a:p>
          <a:p>
            <a:r>
              <a:rPr lang="en-US" sz="2500" dirty="0" smtClean="0"/>
              <a:t>Ensures uniform grading practices</a:t>
            </a:r>
          </a:p>
          <a:p>
            <a:r>
              <a:rPr lang="en-US" sz="2500" dirty="0" smtClean="0"/>
              <a:t>Makes classroom learning more focused</a:t>
            </a:r>
          </a:p>
          <a:p>
            <a:r>
              <a:rPr lang="en-US" sz="2500" dirty="0" smtClean="0"/>
              <a:t>Helps teachers adjust instruction to meet the needs of every student</a:t>
            </a:r>
          </a:p>
          <a:p>
            <a:r>
              <a:rPr lang="en-US" sz="2500" dirty="0" smtClean="0"/>
              <a:t>Teaches students what quality work looks like</a:t>
            </a:r>
          </a:p>
          <a:p>
            <a:r>
              <a:rPr lang="en-US" sz="2500" dirty="0" smtClean="0"/>
              <a:t>True measurement of student growth and learning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5121">
            <a:off x="5429354" y="1403357"/>
            <a:ext cx="28575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1419">
            <a:off x="4757273" y="3437882"/>
            <a:ext cx="2844800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749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96895">
            <a:off x="5273978" y="1625159"/>
            <a:ext cx="3733800" cy="2800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What is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333999" cy="4190999"/>
          </a:xfrm>
        </p:spPr>
        <p:txBody>
          <a:bodyPr>
            <a:noAutofit/>
          </a:bodyPr>
          <a:lstStyle/>
          <a:p>
            <a:r>
              <a:rPr lang="en-US" sz="1800" dirty="0" smtClean="0"/>
              <a:t>Classroom practice and assignments to improve  and demonstrate learning (not for a grade)</a:t>
            </a:r>
          </a:p>
          <a:p>
            <a:r>
              <a:rPr lang="en-US" sz="1800" dirty="0" smtClean="0"/>
              <a:t>Indiana state standards-based assessments given regularly to demonstrate mastery of mathematical skills on a scale of 0 to 5</a:t>
            </a:r>
            <a:endParaRPr lang="en-US" sz="800" dirty="0"/>
          </a:p>
          <a:p>
            <a:r>
              <a:rPr lang="en-US" sz="1800" dirty="0" smtClean="0"/>
              <a:t>Quarterly cumulative assessments of student mastery</a:t>
            </a:r>
            <a:endParaRPr lang="en-US" sz="800" dirty="0"/>
          </a:p>
          <a:p>
            <a:r>
              <a:rPr lang="en-US" sz="1800" dirty="0" smtClean="0"/>
              <a:t>Presentations/Projects- Teachers may use this as an alternate form of assessing mastery of mathematical skills. </a:t>
            </a:r>
            <a:r>
              <a:rPr lang="en-US" sz="1800" dirty="0"/>
              <a:t> </a:t>
            </a:r>
            <a:r>
              <a:rPr lang="en-US" sz="1800" dirty="0" smtClean="0"/>
              <a:t>These will be graded with a standardized rubric</a:t>
            </a:r>
            <a:endParaRPr lang="en-US" sz="800" dirty="0"/>
          </a:p>
          <a:p>
            <a:r>
              <a:rPr lang="en-US" sz="1800" dirty="0" smtClean="0"/>
              <a:t>Extra Credit will not be accepted </a:t>
            </a:r>
            <a:endParaRPr lang="en-US" sz="1800" dirty="0"/>
          </a:p>
          <a:p>
            <a:r>
              <a:rPr lang="en-US" sz="1800" dirty="0" smtClean="0"/>
              <a:t>There will be a final exam at the end of the semester worth 20% of the final grade.</a:t>
            </a:r>
          </a:p>
        </p:txBody>
      </p:sp>
    </p:spTree>
    <p:extLst>
      <p:ext uri="{BB962C8B-B14F-4D97-AF65-F5344CB8AC3E}">
        <p14:creationId xmlns:p14="http://schemas.microsoft.com/office/powerpoint/2010/main" val="2213620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629400" cy="4119564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5 = </a:t>
            </a:r>
            <a:r>
              <a:rPr lang="en-US" sz="2200" dirty="0" smtClean="0"/>
              <a:t>Student has mastered the standard by </a:t>
            </a:r>
            <a:r>
              <a:rPr lang="en-US" sz="2200" dirty="0" smtClean="0">
                <a:solidFill>
                  <a:srgbClr val="92D050"/>
                </a:solidFill>
              </a:rPr>
              <a:t>consistently</a:t>
            </a:r>
            <a:r>
              <a:rPr lang="en-US" sz="2200" dirty="0" smtClean="0"/>
              <a:t> performing the standard.</a:t>
            </a:r>
          </a:p>
          <a:p>
            <a:r>
              <a:rPr lang="en-US" sz="2200" b="1" dirty="0" smtClean="0"/>
              <a:t>4 = </a:t>
            </a:r>
            <a:r>
              <a:rPr lang="en-US" sz="2200" dirty="0" smtClean="0"/>
              <a:t>Student performs the standard without mathematical error.</a:t>
            </a:r>
          </a:p>
          <a:p>
            <a:r>
              <a:rPr lang="en-US" sz="2200" b="1" dirty="0" smtClean="0"/>
              <a:t>3 = </a:t>
            </a:r>
            <a:r>
              <a:rPr lang="en-US" sz="2200" dirty="0" smtClean="0"/>
              <a:t>Student performs the standard with minor errors.</a:t>
            </a:r>
            <a:endParaRPr lang="en-US" sz="2200" dirty="0"/>
          </a:p>
          <a:p>
            <a:r>
              <a:rPr lang="en-US" sz="2200" b="1" dirty="0" smtClean="0"/>
              <a:t>2 = </a:t>
            </a:r>
            <a:r>
              <a:rPr lang="en-US" sz="2200" dirty="0"/>
              <a:t>Student </a:t>
            </a:r>
            <a:r>
              <a:rPr lang="en-US" sz="2200" dirty="0" smtClean="0"/>
              <a:t>shows evidence of progressing toward performance of the standard.</a:t>
            </a:r>
            <a:endParaRPr lang="en-US" sz="2200" dirty="0"/>
          </a:p>
          <a:p>
            <a:r>
              <a:rPr lang="en-US" sz="2200" b="1" dirty="0" smtClean="0"/>
              <a:t>1 = </a:t>
            </a:r>
            <a:r>
              <a:rPr lang="en-US" sz="2200" dirty="0" smtClean="0"/>
              <a:t>Student is still learning the standard and has shown minimal evidence.</a:t>
            </a:r>
          </a:p>
          <a:p>
            <a:r>
              <a:rPr lang="en-US" sz="2200" b="1" dirty="0" smtClean="0"/>
              <a:t>0 =</a:t>
            </a:r>
            <a:r>
              <a:rPr lang="en-US" sz="2200" dirty="0" smtClean="0"/>
              <a:t> Student shows no evidence of performing the standard.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MASTERY: The scale of 0 to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63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090" y="76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homework / Class work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2434"/>
            <a:ext cx="7848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and parents will see a grade in the gradebook for assignments.  This grade is not calculated in the grade but plays an important role in learning the standards.</a:t>
            </a:r>
          </a:p>
          <a:p>
            <a:r>
              <a:rPr lang="en-US" b="1" dirty="0" smtClean="0"/>
              <a:t>Assignments do </a:t>
            </a:r>
            <a:r>
              <a:rPr lang="en-US" b="1" dirty="0"/>
              <a:t>not count toward </a:t>
            </a:r>
            <a:r>
              <a:rPr lang="en-US" b="1" dirty="0" smtClean="0"/>
              <a:t>students’ </a:t>
            </a:r>
            <a:r>
              <a:rPr lang="en-US" b="1" dirty="0"/>
              <a:t>class </a:t>
            </a:r>
            <a:r>
              <a:rPr lang="en-US" b="1" dirty="0" smtClean="0"/>
              <a:t>grades. </a:t>
            </a:r>
            <a:r>
              <a:rPr lang="en-US" dirty="0" smtClean="0"/>
              <a:t>(The </a:t>
            </a:r>
            <a:r>
              <a:rPr lang="en-US" dirty="0"/>
              <a:t>grade </a:t>
            </a:r>
            <a:r>
              <a:rPr lang="en-US" dirty="0" smtClean="0"/>
              <a:t>will reflect how students perform on Mastery Assessments)</a:t>
            </a:r>
            <a:endParaRPr lang="en-US" dirty="0"/>
          </a:p>
          <a:p>
            <a:r>
              <a:rPr lang="en-US" dirty="0" smtClean="0"/>
              <a:t>Assignment grades </a:t>
            </a:r>
            <a:r>
              <a:rPr lang="en-US" dirty="0"/>
              <a:t>are recorded in RDS under the </a:t>
            </a:r>
            <a:r>
              <a:rPr lang="en-US" b="1" dirty="0"/>
              <a:t>“Not For Grade” </a:t>
            </a:r>
            <a:r>
              <a:rPr lang="en-US" dirty="0"/>
              <a:t>category. </a:t>
            </a:r>
            <a:r>
              <a:rPr lang="en-US" dirty="0" smtClean="0"/>
              <a:t>(Assignments are graded </a:t>
            </a:r>
            <a:r>
              <a:rPr lang="en-US" dirty="0"/>
              <a:t>to give </a:t>
            </a:r>
            <a:r>
              <a:rPr lang="en-US" dirty="0" smtClean="0"/>
              <a:t>students </a:t>
            </a:r>
            <a:r>
              <a:rPr lang="en-US" dirty="0"/>
              <a:t>feedback and to show whether or not </a:t>
            </a:r>
            <a:r>
              <a:rPr lang="en-US" dirty="0" smtClean="0"/>
              <a:t>they took steps to prepare </a:t>
            </a:r>
            <a:r>
              <a:rPr lang="en-US" dirty="0"/>
              <a:t>for </a:t>
            </a:r>
            <a:r>
              <a:rPr lang="en-US" dirty="0" smtClean="0"/>
              <a:t>mastery assessments.)</a:t>
            </a:r>
            <a:endParaRPr lang="en-US" dirty="0"/>
          </a:p>
          <a:p>
            <a:r>
              <a:rPr lang="en-US" b="1" dirty="0" smtClean="0"/>
              <a:t>Assignments are practice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Do the points LeBron scores in practice count toward his in-game stats?</a:t>
            </a:r>
          </a:p>
          <a:p>
            <a:pPr lvl="1"/>
            <a:r>
              <a:rPr lang="en-US" dirty="0"/>
              <a:t>Would he be a great basketball player without practice</a:t>
            </a:r>
            <a:r>
              <a:rPr lang="en-US" dirty="0" smtClean="0"/>
              <a:t>?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599" y="3733800"/>
            <a:ext cx="1500581" cy="212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94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students haven’t reached mastery of the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Since our goal is growth, all students will be given the opportunity to retake an assessment. Each standard will be assessed in 3 consecutive  assessments. Additional opportunities can be arranged during Flex Periods or before/after school.</a:t>
            </a:r>
          </a:p>
          <a:p>
            <a:endParaRPr lang="en-US" sz="2200" dirty="0"/>
          </a:p>
          <a:p>
            <a:r>
              <a:rPr lang="en-US" sz="2400" dirty="0" smtClean="0"/>
              <a:t>Before students retake an assessment they must do the following: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Demonstrate additional practice has been completed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Unfinished assignments for the standards assessed must be completed</a:t>
            </a:r>
          </a:p>
          <a:p>
            <a:pPr marL="468630" lvl="1" indent="0">
              <a:buNone/>
            </a:pPr>
            <a:endParaRPr lang="en-US" sz="2200" dirty="0" smtClean="0"/>
          </a:p>
          <a:p>
            <a:r>
              <a:rPr lang="en-US" sz="2400" dirty="0" smtClean="0"/>
              <a:t>Teachers </a:t>
            </a:r>
            <a:r>
              <a:rPr lang="en-US" sz="2400" dirty="0"/>
              <a:t>will provide options for remediation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6569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Retake procedures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67056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Students will be allowed the opportunity to retake </a:t>
            </a:r>
            <a:r>
              <a:rPr lang="en-US" sz="2800" dirty="0" smtClean="0"/>
              <a:t>mastery assessments.</a:t>
            </a:r>
            <a:endParaRPr lang="en-US" sz="28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Additional practice must be completed at least one day prior to retake.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Ultimately, the student takes responsibility for learning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1478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Responsibility for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Student responsibility for learning and behavior in class will impact </a:t>
            </a:r>
            <a:r>
              <a:rPr lang="en-US" sz="3200" dirty="0" smtClean="0"/>
              <a:t>your utilization of flex time</a:t>
            </a:r>
          </a:p>
          <a:p>
            <a:pPr lvl="1"/>
            <a:r>
              <a:rPr lang="en-US" sz="2400" dirty="0" smtClean="0"/>
              <a:t>Students who fail to practice in class or lack mastery of standards will be offered remediation during flex periods and assistance before or after school</a:t>
            </a:r>
            <a:endParaRPr lang="en-US" sz="24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" t="-1450" r="52966" b="1450"/>
          <a:stretch/>
        </p:blipFill>
        <p:spPr>
          <a:xfrm rot="21243087">
            <a:off x="2275544" y="5173037"/>
            <a:ext cx="5636717" cy="13795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03426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(from Algebra I)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73" y="1522779"/>
            <a:ext cx="4628766" cy="4573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9800" y="163174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Mastery Assessment</a:t>
            </a:r>
          </a:p>
          <a:p>
            <a:r>
              <a:rPr lang="en-US" b="1" dirty="0" smtClean="0"/>
              <a:t>(LT 1)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98191" y="2590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Mastery Assessment</a:t>
            </a:r>
          </a:p>
          <a:p>
            <a:r>
              <a:rPr lang="en-US" b="1" dirty="0"/>
              <a:t>(LT </a:t>
            </a:r>
            <a:r>
              <a:rPr lang="en-US" b="1" dirty="0" smtClean="0"/>
              <a:t>1-2)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358274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Mastery Assessment</a:t>
            </a:r>
          </a:p>
          <a:p>
            <a:r>
              <a:rPr lang="en-US" b="1" dirty="0"/>
              <a:t>(LT </a:t>
            </a:r>
            <a:r>
              <a:rPr lang="en-US" b="1" dirty="0" smtClean="0"/>
              <a:t>1-2-3)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2504" y="457334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Mastery Assessment</a:t>
            </a:r>
          </a:p>
          <a:p>
            <a:r>
              <a:rPr lang="en-US" b="1" dirty="0"/>
              <a:t>(LT </a:t>
            </a:r>
            <a:r>
              <a:rPr lang="en-US" b="1" dirty="0" smtClean="0"/>
              <a:t>2-3-4)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556394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Mastery Assessment</a:t>
            </a:r>
          </a:p>
          <a:p>
            <a:r>
              <a:rPr lang="en-US" b="1" dirty="0"/>
              <a:t>(LT </a:t>
            </a:r>
            <a:r>
              <a:rPr lang="en-US" b="1" dirty="0" smtClean="0"/>
              <a:t>3-4-5)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621473" y="2133600"/>
            <a:ext cx="4628766" cy="53340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99261" y="1631749"/>
            <a:ext cx="2391771" cy="683737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11837" y="2553586"/>
            <a:ext cx="2383809" cy="683737"/>
          </a:xfrm>
          <a:prstGeom prst="rect">
            <a:avLst/>
          </a:prstGeom>
          <a:solidFill>
            <a:srgbClr val="66FF3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11837" y="3602253"/>
            <a:ext cx="2362200" cy="683737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07223" y="4585325"/>
            <a:ext cx="2383809" cy="683737"/>
          </a:xfrm>
          <a:prstGeom prst="rect">
            <a:avLst/>
          </a:prstGeom>
          <a:solidFill>
            <a:schemeClr val="accent2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92504" y="5545242"/>
            <a:ext cx="2391771" cy="683737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1044" y="2147325"/>
            <a:ext cx="4628766" cy="1069959"/>
          </a:xfrm>
          <a:prstGeom prst="rect">
            <a:avLst/>
          </a:prstGeom>
          <a:solidFill>
            <a:srgbClr val="66FF3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1473" y="2126163"/>
            <a:ext cx="4628766" cy="1611553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1044" y="2674437"/>
            <a:ext cx="4628766" cy="1611553"/>
          </a:xfrm>
          <a:prstGeom prst="rect">
            <a:avLst/>
          </a:prstGeom>
          <a:solidFill>
            <a:schemeClr val="accent2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6259" y="3221205"/>
            <a:ext cx="4628766" cy="1611553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7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</p:bldLst>
  </p:timing>
</p:sld>
</file>

<file path=ppt/theme/theme1.xml><?xml version="1.0" encoding="utf-8"?>
<a:theme xmlns:a="http://schemas.openxmlformats.org/drawingml/2006/main" name="Urban Pop">
  <a:themeElements>
    <a:clrScheme name="Castle HS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EAD032"/>
      </a:accent1>
      <a:accent2>
        <a:srgbClr val="AA2B1E"/>
      </a:accent2>
      <a:accent3>
        <a:srgbClr val="BFBFBF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AD032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2093</TotalTime>
  <Words>626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Standards based Grading</vt:lpstr>
      <vt:lpstr>Why standards based grading?</vt:lpstr>
      <vt:lpstr>What is graded?</vt:lpstr>
      <vt:lpstr>MASTERY: The scale of 0 to 5</vt:lpstr>
      <vt:lpstr>What about homework / Class work ?</vt:lpstr>
      <vt:lpstr>What If students haven’t reached mastery of the standards?</vt:lpstr>
      <vt:lpstr>Retake procedures</vt:lpstr>
      <vt:lpstr>Student Responsibility for Learning…</vt:lpstr>
      <vt:lpstr>Example (from Algebra I)</vt:lpstr>
      <vt:lpstr>So…how do I get a “5”?</vt:lpstr>
      <vt:lpstr>In this class…</vt:lpstr>
      <vt:lpstr>PowerPoint Presentation</vt:lpstr>
      <vt:lpstr>STUDENT TRACKING SHEETS/PORTFOLIO</vt:lpstr>
      <vt:lpstr>My GRADEBOOK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based Grading</dc:title>
  <dc:creator>Kron, Victoria</dc:creator>
  <cp:lastModifiedBy>Heather Gabel</cp:lastModifiedBy>
  <cp:revision>62</cp:revision>
  <dcterms:created xsi:type="dcterms:W3CDTF">2014-08-12T16:18:23Z</dcterms:created>
  <dcterms:modified xsi:type="dcterms:W3CDTF">2016-08-31T20:21:47Z</dcterms:modified>
</cp:coreProperties>
</file>